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9880" y="457200"/>
            <a:ext cx="3930480" cy="15984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3200" strike="noStrike" u="none">
                <a:solidFill>
                  <a:srgbClr val="000000"/>
                </a:solidFill>
                <a:effectLst/>
                <a:uFillTx/>
                <a:latin typeface="Arial"/>
              </a:rPr>
              <a:t>Для правки текста заглавия щёлкните мышью</a:t>
            </a:r>
            <a:endParaRPr b="0" lang="ru-RU" sz="3200" strike="noStrike" u="none">
              <a:solidFill>
                <a:srgbClr val="000000"/>
              </a:solidFill>
              <a:effectLst/>
              <a:uFillTx/>
              <a:latin typeface="Arial"/>
            </a:endParaRPr>
          </a:p>
        </p:txBody>
      </p:sp>
      <p:sp>
        <p:nvSpPr>
          <p:cNvPr id="1" name="PlaceHolder 2"/>
          <p:cNvSpPr>
            <a:spLocks noGrp="1"/>
          </p:cNvSpPr>
          <p:nvPr>
            <p:ph type="body"/>
          </p:nvPr>
        </p:nvSpPr>
        <p:spPr>
          <a:xfrm>
            <a:off x="5183280" y="987480"/>
            <a:ext cx="6170400" cy="4871880"/>
          </a:xfrm>
          <a:prstGeom prst="rect">
            <a:avLst/>
          </a:prstGeom>
          <a:noFill/>
          <a:ln w="0">
            <a:noFill/>
          </a:ln>
        </p:spPr>
        <p:txBody>
          <a:bodyPr lIns="91440" rIns="91440" tIns="45720" bIns="45720" anchor="t">
            <a:normAutofit fontScale="92500" lnSpcReduction="19999"/>
          </a:bodyPr>
          <a:p>
            <a:pPr marL="432000" indent="-324000" defTabSz="914400">
              <a:lnSpc>
                <a:spcPct val="90000"/>
              </a:lnSpc>
              <a:spcBef>
                <a:spcPts val="1417"/>
              </a:spcBef>
              <a:buClr>
                <a:srgbClr val="000000"/>
              </a:buClr>
              <a:buSzPct val="45000"/>
              <a:buFont typeface="Wingdings" charset="2"/>
              <a:buChar char=""/>
            </a:pPr>
            <a:r>
              <a:rPr b="0" lang="ru-RU" sz="3200" strike="noStrike" u="none">
                <a:solidFill>
                  <a:srgbClr val="000000"/>
                </a:solidFill>
                <a:effectLst/>
                <a:uFillTx/>
                <a:latin typeface="Arial"/>
              </a:rPr>
              <a:t>Для правки структуры щёлкните мышью</a:t>
            </a:r>
            <a:endParaRPr b="0" lang="ru-RU" sz="3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3200" strike="noStrike" u="none">
                <a:solidFill>
                  <a:srgbClr val="000000"/>
                </a:solidFill>
                <a:effectLst/>
                <a:uFillTx/>
                <a:latin typeface="Arial"/>
              </a:rPr>
              <a:t>Второй уровень структуры</a:t>
            </a:r>
            <a:endParaRPr b="0" lang="ru-RU" sz="32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3200" strike="noStrike" u="none">
                <a:solidFill>
                  <a:srgbClr val="000000"/>
                </a:solidFill>
                <a:effectLst/>
                <a:uFillTx/>
                <a:latin typeface="Arial"/>
              </a:rPr>
              <a:t>Третий уровень структуры</a:t>
            </a:r>
            <a:endParaRPr b="0" lang="ru-RU" sz="32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3200" strike="noStrike" u="none">
                <a:solidFill>
                  <a:srgbClr val="000000"/>
                </a:solidFill>
                <a:effectLst/>
                <a:uFillTx/>
                <a:latin typeface="Arial"/>
              </a:rPr>
              <a:t>Четвёртый уровень структуры</a:t>
            </a:r>
            <a:endParaRPr b="0" lang="ru-RU" sz="32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Пятый уровень структуры</a:t>
            </a:r>
            <a:endParaRPr b="0" lang="ru-RU" sz="32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Шестой уровень структуры</a:t>
            </a:r>
            <a:endParaRPr b="0" lang="ru-RU" sz="32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Седьмой уровень структуры</a:t>
            </a:r>
            <a:endParaRPr b="0" lang="ru-RU" sz="3200" strike="noStrike" u="none">
              <a:solidFill>
                <a:srgbClr val="000000"/>
              </a:solidFill>
              <a:effectLst/>
              <a:uFillTx/>
              <a:latin typeface="Arial"/>
            </a:endParaRPr>
          </a:p>
        </p:txBody>
      </p:sp>
      <p:sp>
        <p:nvSpPr>
          <p:cNvPr id="2" name="PlaceHolder 3"/>
          <p:cNvSpPr>
            <a:spLocks noGrp="1"/>
          </p:cNvSpPr>
          <p:nvPr>
            <p:ph type="body"/>
          </p:nvPr>
        </p:nvSpPr>
        <p:spPr>
          <a:xfrm>
            <a:off x="839880" y="2057400"/>
            <a:ext cx="3930480" cy="3809880"/>
          </a:xfrm>
          <a:prstGeom prst="rect">
            <a:avLst/>
          </a:prstGeom>
          <a:noFill/>
          <a:ln w="0">
            <a:noFill/>
          </a:ln>
        </p:spPr>
        <p:txBody>
          <a:bodyPr lIns="91440" rIns="91440" tIns="45720" bIns="45720" anchor="t">
            <a:normAutofit fontScale="92500" lnSpcReduction="9999"/>
          </a:bodyPr>
          <a:p>
            <a:pPr marL="432000" indent="-324000" defTabSz="914400">
              <a:lnSpc>
                <a:spcPct val="90000"/>
              </a:lnSpc>
              <a:spcBef>
                <a:spcPts val="1417"/>
              </a:spcBef>
              <a:buClr>
                <a:srgbClr val="000000"/>
              </a:buClr>
              <a:buSzPct val="45000"/>
              <a:buFont typeface="Wingdings" charset="2"/>
              <a:buChar char=""/>
            </a:pPr>
            <a:r>
              <a:rPr b="0" lang="ru-RU" sz="1600" strike="noStrike" u="none">
                <a:solidFill>
                  <a:srgbClr val="000000"/>
                </a:solidFill>
                <a:effectLst/>
                <a:uFillTx/>
                <a:latin typeface="Arial"/>
              </a:rPr>
              <a:t>Для правки структуры щёлкните мышью</a:t>
            </a:r>
            <a:endParaRPr b="0" lang="ru-RU" sz="16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600" strike="noStrike" u="none">
                <a:solidFill>
                  <a:srgbClr val="000000"/>
                </a:solidFill>
                <a:effectLst/>
                <a:uFillTx/>
                <a:latin typeface="Arial"/>
              </a:rPr>
              <a:t>Второй уровень структуры</a:t>
            </a:r>
            <a:endParaRPr b="0" lang="ru-RU" sz="16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600" strike="noStrike" u="none">
                <a:solidFill>
                  <a:srgbClr val="000000"/>
                </a:solidFill>
                <a:effectLst/>
                <a:uFillTx/>
                <a:latin typeface="Arial"/>
              </a:rPr>
              <a:t>Третий уровень структуры</a:t>
            </a:r>
            <a:endParaRPr b="0" lang="ru-RU" sz="16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600" strike="noStrike" u="none">
                <a:solidFill>
                  <a:srgbClr val="000000"/>
                </a:solidFill>
                <a:effectLst/>
                <a:uFillTx/>
                <a:latin typeface="Arial"/>
              </a:rPr>
              <a:t>Четвёртый уровень структуры</a:t>
            </a:r>
            <a:endParaRPr b="0" lang="ru-RU" sz="16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Пятый уровень структуры</a:t>
            </a:r>
            <a:endParaRPr b="0" lang="ru-RU" sz="16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Шестой уровень структуры</a:t>
            </a:r>
            <a:endParaRPr b="0" lang="ru-RU" sz="16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Седьмой уровень структуры</a:t>
            </a:r>
            <a:endParaRPr b="0" lang="ru-RU" sz="1600" strike="noStrike" u="none">
              <a:solidFill>
                <a:srgbClr val="000000"/>
              </a:solidFill>
              <a:effectLst/>
              <a:uFillTx/>
              <a:latin typeface="Arial"/>
            </a:endParaRPr>
          </a:p>
        </p:txBody>
      </p:sp>
      <p:sp>
        <p:nvSpPr>
          <p:cNvPr id="3" name="PlaceHolder 4"/>
          <p:cNvSpPr>
            <a:spLocks noGrp="1"/>
          </p:cNvSpPr>
          <p:nvPr>
            <p:ph type="dt" idx="1"/>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 name="PlaceHolder 5"/>
          <p:cNvSpPr>
            <a:spLocks noGrp="1"/>
          </p:cNvSpPr>
          <p:nvPr>
            <p:ph type="ftr" idx="2"/>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 name="PlaceHolder 6"/>
          <p:cNvSpPr>
            <a:spLocks noGrp="1"/>
          </p:cNvSpPr>
          <p:nvPr>
            <p:ph type="sldNum" idx="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2200" cy="2385720"/>
          </a:xfrm>
          <a:prstGeom prst="rect">
            <a:avLst/>
          </a:prstGeom>
          <a:noFill/>
          <a:ln w="0">
            <a:noFill/>
          </a:ln>
        </p:spPr>
        <p:txBody>
          <a:bodyPr lIns="91440" rIns="91440" tIns="45720" bIns="45720" anchor="b">
            <a:normAutofit lnSpcReduction="9999"/>
          </a:bodyPr>
          <a:p>
            <a:pPr indent="0" defTabSz="914400">
              <a:lnSpc>
                <a:spcPct val="90000"/>
              </a:lnSpc>
              <a:buNone/>
              <a:tabLst>
                <a:tab algn="l" pos="0"/>
              </a:tabLst>
            </a:pPr>
            <a:r>
              <a:rPr b="0" lang="ru-RU" sz="6000" strike="noStrike" u="none">
                <a:solidFill>
                  <a:srgbClr val="000000"/>
                </a:solidFill>
                <a:effectLst/>
                <a:uFillTx/>
                <a:latin typeface="Arial"/>
              </a:rPr>
              <a:t>Для правки текста заглавия щёлкните мышью</a:t>
            </a:r>
            <a:endParaRPr b="0" lang="ru-RU" sz="6000" strike="noStrike" u="none">
              <a:solidFill>
                <a:srgbClr val="000000"/>
              </a:solidFill>
              <a:effectLst/>
              <a:uFillTx/>
              <a:latin typeface="Arial"/>
            </a:endParaRPr>
          </a:p>
        </p:txBody>
      </p:sp>
      <p:sp>
        <p:nvSpPr>
          <p:cNvPr id="48" name="PlaceHolder 2"/>
          <p:cNvSpPr>
            <a:spLocks noGrp="1"/>
          </p:cNvSpPr>
          <p:nvPr>
            <p:ph type="dt" idx="28"/>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9" name="PlaceHolder 3"/>
          <p:cNvSpPr>
            <a:spLocks noGrp="1"/>
          </p:cNvSpPr>
          <p:nvPr>
            <p:ph type="ftr" idx="29"/>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0" name="PlaceHolder 4"/>
          <p:cNvSpPr>
            <a:spLocks noGrp="1"/>
          </p:cNvSpPr>
          <p:nvPr>
            <p:ph type="sldNum" idx="3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
        <p:nvSpPr>
          <p:cNvPr id="51" name="PlaceHolder 5"/>
          <p:cNvSpPr>
            <a:spLocks noGrp="1"/>
          </p:cNvSpPr>
          <p:nvPr>
            <p:ph type="body"/>
          </p:nvPr>
        </p:nvSpPr>
        <p:spPr>
          <a:xfrm>
            <a:off x="609480" y="1604520"/>
            <a:ext cx="10971000" cy="3975840"/>
          </a:xfrm>
          <a:prstGeom prst="rect">
            <a:avLst/>
          </a:prstGeom>
          <a:noFill/>
          <a:ln w="0">
            <a:noFill/>
          </a:ln>
        </p:spPr>
        <p:txBody>
          <a:bodyPr lIns="0" rIns="0" tIns="0" bIns="0" anchor="t">
            <a:normAutofit/>
          </a:bodyPr>
          <a:p>
            <a:pPr marL="432000" indent="-324000" defTabSz="914400">
              <a:lnSpc>
                <a:spcPct val="90000"/>
              </a:lnSpc>
              <a:spcBef>
                <a:spcPts val="1417"/>
              </a:spcBef>
              <a:buClr>
                <a:srgbClr val="000000"/>
              </a:buClr>
              <a:buSzPct val="45000"/>
              <a:buFont typeface="Wingdings" charset="2"/>
              <a:buChar char=""/>
            </a:pPr>
            <a:r>
              <a:rPr b="0" lang="ru-RU" sz="1400" strike="noStrike" u="none">
                <a:solidFill>
                  <a:srgbClr val="000000"/>
                </a:solidFill>
                <a:effectLst/>
                <a:uFillTx/>
                <a:latin typeface="Arial"/>
              </a:rPr>
              <a:t>Для правки структуры щёлкните мышью</a:t>
            </a:r>
            <a:endParaRPr b="0" lang="ru-RU" sz="1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400" strike="noStrike" u="none">
                <a:solidFill>
                  <a:srgbClr val="000000"/>
                </a:solidFill>
                <a:effectLst/>
                <a:uFillTx/>
                <a:latin typeface="Arial"/>
              </a:rPr>
              <a:t>Второй уровень структуры</a:t>
            </a:r>
            <a:endParaRPr b="0" lang="ru-RU" sz="1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400" strike="noStrike" u="none">
                <a:solidFill>
                  <a:srgbClr val="000000"/>
                </a:solidFill>
                <a:effectLst/>
                <a:uFillTx/>
                <a:latin typeface="Arial"/>
              </a:rPr>
              <a:t>Третий уровень структуры</a:t>
            </a:r>
            <a:endParaRPr b="0" lang="ru-RU" sz="1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400" strike="noStrike" u="none">
                <a:solidFill>
                  <a:srgbClr val="000000"/>
                </a:solidFill>
                <a:effectLst/>
                <a:uFillTx/>
                <a:latin typeface="Arial"/>
              </a:rPr>
              <a:t>Четвёртый уровень структуры</a:t>
            </a:r>
            <a:endParaRPr b="0" lang="ru-RU" sz="1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Пятый уровень структуры</a:t>
            </a:r>
            <a:endParaRPr b="0" lang="ru-RU" sz="20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Шестой уровень структуры</a:t>
            </a:r>
            <a:endParaRPr b="0" lang="ru-RU" sz="20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Седьмой уровень структуры</a:t>
            </a:r>
            <a:endParaRPr b="0" lang="ru-RU"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839880" y="457200"/>
            <a:ext cx="3930480" cy="15984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3200" strike="noStrike" u="none">
                <a:solidFill>
                  <a:srgbClr val="000000"/>
                </a:solidFill>
                <a:effectLst/>
                <a:uFillTx/>
                <a:latin typeface="Arial"/>
              </a:rPr>
              <a:t>Для правки текста заглавия щёлкните мышью</a:t>
            </a:r>
            <a:endParaRPr b="0" lang="ru-RU" sz="3200" strike="noStrike" u="none">
              <a:solidFill>
                <a:srgbClr val="000000"/>
              </a:solidFill>
              <a:effectLst/>
              <a:uFillTx/>
              <a:latin typeface="Arial"/>
            </a:endParaRPr>
          </a:p>
        </p:txBody>
      </p:sp>
      <p:sp>
        <p:nvSpPr>
          <p:cNvPr id="53" name="PlaceHolder 2"/>
          <p:cNvSpPr>
            <a:spLocks noGrp="1"/>
          </p:cNvSpPr>
          <p:nvPr>
            <p:ph type="body"/>
          </p:nvPr>
        </p:nvSpPr>
        <p:spPr>
          <a:xfrm>
            <a:off x="5183280" y="987480"/>
            <a:ext cx="6170400" cy="4871880"/>
          </a:xfrm>
          <a:prstGeom prst="rect">
            <a:avLst/>
          </a:prstGeom>
          <a:noFill/>
          <a:ln w="0">
            <a:noFill/>
          </a:ln>
        </p:spPr>
        <p:txBody>
          <a:bodyPr lIns="91440" rIns="91440" tIns="45720" bIns="45720" anchor="t">
            <a:normAutofit fontScale="92500" lnSpcReduction="19999"/>
          </a:bodyPr>
          <a:p>
            <a:pPr marL="432000" indent="-324000" defTabSz="914400">
              <a:lnSpc>
                <a:spcPct val="90000"/>
              </a:lnSpc>
              <a:spcBef>
                <a:spcPts val="1417"/>
              </a:spcBef>
              <a:buClr>
                <a:srgbClr val="000000"/>
              </a:buClr>
              <a:buSzPct val="45000"/>
              <a:buFont typeface="Wingdings" charset="2"/>
              <a:buChar char=""/>
            </a:pPr>
            <a:r>
              <a:rPr b="0" lang="ru-RU" sz="3200" strike="noStrike" u="none">
                <a:solidFill>
                  <a:srgbClr val="000000"/>
                </a:solidFill>
                <a:effectLst/>
                <a:uFillTx/>
                <a:latin typeface="Arial"/>
              </a:rPr>
              <a:t>Для правки структуры щёлкните мышью</a:t>
            </a:r>
            <a:endParaRPr b="0" lang="ru-RU" sz="3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3200" strike="noStrike" u="none">
                <a:solidFill>
                  <a:srgbClr val="000000"/>
                </a:solidFill>
                <a:effectLst/>
                <a:uFillTx/>
                <a:latin typeface="Arial"/>
              </a:rPr>
              <a:t>Второй уровень структуры</a:t>
            </a:r>
            <a:endParaRPr b="0" lang="ru-RU" sz="32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3200" strike="noStrike" u="none">
                <a:solidFill>
                  <a:srgbClr val="000000"/>
                </a:solidFill>
                <a:effectLst/>
                <a:uFillTx/>
                <a:latin typeface="Arial"/>
              </a:rPr>
              <a:t>Третий уровень структуры</a:t>
            </a:r>
            <a:endParaRPr b="0" lang="ru-RU" sz="32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3200" strike="noStrike" u="none">
                <a:solidFill>
                  <a:srgbClr val="000000"/>
                </a:solidFill>
                <a:effectLst/>
                <a:uFillTx/>
                <a:latin typeface="Arial"/>
              </a:rPr>
              <a:t>Четвёртый уровень структуры</a:t>
            </a:r>
            <a:endParaRPr b="0" lang="ru-RU" sz="32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Пятый уровень структуры</a:t>
            </a:r>
            <a:endParaRPr b="0" lang="ru-RU" sz="32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Шестой уровень структуры</a:t>
            </a:r>
            <a:endParaRPr b="0" lang="ru-RU" sz="32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Седьмой уровень структуры</a:t>
            </a:r>
            <a:endParaRPr b="0" lang="ru-RU" sz="3200" strike="noStrike" u="none">
              <a:solidFill>
                <a:srgbClr val="000000"/>
              </a:solidFill>
              <a:effectLst/>
              <a:uFillTx/>
              <a:latin typeface="Arial"/>
            </a:endParaRPr>
          </a:p>
        </p:txBody>
      </p:sp>
      <p:sp>
        <p:nvSpPr>
          <p:cNvPr id="54" name="PlaceHolder 3"/>
          <p:cNvSpPr>
            <a:spLocks noGrp="1"/>
          </p:cNvSpPr>
          <p:nvPr>
            <p:ph type="body"/>
          </p:nvPr>
        </p:nvSpPr>
        <p:spPr>
          <a:xfrm>
            <a:off x="839880" y="2057400"/>
            <a:ext cx="3930480" cy="3809880"/>
          </a:xfrm>
          <a:prstGeom prst="rect">
            <a:avLst/>
          </a:prstGeom>
          <a:noFill/>
          <a:ln w="0">
            <a:noFill/>
          </a:ln>
        </p:spPr>
        <p:txBody>
          <a:bodyPr lIns="91440" rIns="91440" tIns="45720" bIns="45720" anchor="t">
            <a:normAutofit fontScale="92500" lnSpcReduction="9999"/>
          </a:bodyPr>
          <a:p>
            <a:pPr marL="432000" indent="-324000" defTabSz="914400">
              <a:lnSpc>
                <a:spcPct val="90000"/>
              </a:lnSpc>
              <a:spcBef>
                <a:spcPts val="1417"/>
              </a:spcBef>
              <a:buClr>
                <a:srgbClr val="000000"/>
              </a:buClr>
              <a:buSzPct val="45000"/>
              <a:buFont typeface="Wingdings" charset="2"/>
              <a:buChar char=""/>
            </a:pPr>
            <a:r>
              <a:rPr b="0" lang="ru-RU" sz="1600" strike="noStrike" u="none">
                <a:solidFill>
                  <a:srgbClr val="000000"/>
                </a:solidFill>
                <a:effectLst/>
                <a:uFillTx/>
                <a:latin typeface="Arial"/>
              </a:rPr>
              <a:t>Для правки структуры щёлкните мышью</a:t>
            </a:r>
            <a:endParaRPr b="0" lang="ru-RU" sz="16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600" strike="noStrike" u="none">
                <a:solidFill>
                  <a:srgbClr val="000000"/>
                </a:solidFill>
                <a:effectLst/>
                <a:uFillTx/>
                <a:latin typeface="Arial"/>
              </a:rPr>
              <a:t>Второй уровень структуры</a:t>
            </a:r>
            <a:endParaRPr b="0" lang="ru-RU" sz="16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600" strike="noStrike" u="none">
                <a:solidFill>
                  <a:srgbClr val="000000"/>
                </a:solidFill>
                <a:effectLst/>
                <a:uFillTx/>
                <a:latin typeface="Arial"/>
              </a:rPr>
              <a:t>Третий уровень структуры</a:t>
            </a:r>
            <a:endParaRPr b="0" lang="ru-RU" sz="16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600" strike="noStrike" u="none">
                <a:solidFill>
                  <a:srgbClr val="000000"/>
                </a:solidFill>
                <a:effectLst/>
                <a:uFillTx/>
                <a:latin typeface="Arial"/>
              </a:rPr>
              <a:t>Четвёртый уровень структуры</a:t>
            </a:r>
            <a:endParaRPr b="0" lang="ru-RU" sz="16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Пятый уровень структуры</a:t>
            </a:r>
            <a:endParaRPr b="0" lang="ru-RU" sz="16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Шестой уровень структуры</a:t>
            </a:r>
            <a:endParaRPr b="0" lang="ru-RU" sz="16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Седьмой уровень структуры</a:t>
            </a:r>
            <a:endParaRPr b="0" lang="ru-RU" sz="1600" strike="noStrike" u="none">
              <a:solidFill>
                <a:srgbClr val="000000"/>
              </a:solidFill>
              <a:effectLst/>
              <a:uFillTx/>
              <a:latin typeface="Arial"/>
            </a:endParaRPr>
          </a:p>
        </p:txBody>
      </p:sp>
      <p:sp>
        <p:nvSpPr>
          <p:cNvPr id="55" name="PlaceHolder 4"/>
          <p:cNvSpPr>
            <a:spLocks noGrp="1"/>
          </p:cNvSpPr>
          <p:nvPr>
            <p:ph type="dt" idx="31"/>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56" name="PlaceHolder 5"/>
          <p:cNvSpPr>
            <a:spLocks noGrp="1"/>
          </p:cNvSpPr>
          <p:nvPr>
            <p:ph type="ftr" idx="32"/>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7" name="PlaceHolder 6"/>
          <p:cNvSpPr>
            <a:spLocks noGrp="1"/>
          </p:cNvSpPr>
          <p:nvPr>
            <p:ph type="sldNum" idx="3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3800" cy="132372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7" name="PlaceHolder 2"/>
          <p:cNvSpPr>
            <a:spLocks noGrp="1"/>
          </p:cNvSpPr>
          <p:nvPr>
            <p:ph type="body"/>
          </p:nvPr>
        </p:nvSpPr>
        <p:spPr>
          <a:xfrm rot="5400000">
            <a:off x="3921840" y="-1254960"/>
            <a:ext cx="4349520" cy="1051380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8" name="PlaceHolder 3"/>
          <p:cNvSpPr>
            <a:spLocks noGrp="1"/>
          </p:cNvSpPr>
          <p:nvPr>
            <p:ph type="dt" idx="4"/>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9" name="PlaceHolder 4"/>
          <p:cNvSpPr>
            <a:spLocks noGrp="1"/>
          </p:cNvSpPr>
          <p:nvPr>
            <p:ph type="ftr" idx="5"/>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10" name="PlaceHolder 5"/>
          <p:cNvSpPr>
            <a:spLocks noGrp="1"/>
          </p:cNvSpPr>
          <p:nvPr>
            <p:ph type="sldNum" idx="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rot="5400000">
            <a:off x="7134840" y="1956240"/>
            <a:ext cx="5810040" cy="26272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2" name="PlaceHolder 2"/>
          <p:cNvSpPr>
            <a:spLocks noGrp="1"/>
          </p:cNvSpPr>
          <p:nvPr>
            <p:ph type="body"/>
          </p:nvPr>
        </p:nvSpPr>
        <p:spPr>
          <a:xfrm rot="5400000">
            <a:off x="1801440" y="-596160"/>
            <a:ext cx="5810040" cy="773244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13" name="PlaceHolder 3"/>
          <p:cNvSpPr>
            <a:spLocks noGrp="1"/>
          </p:cNvSpPr>
          <p:nvPr>
            <p:ph type="dt" idx="7"/>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14" name="PlaceHolder 4"/>
          <p:cNvSpPr>
            <a:spLocks noGrp="1"/>
          </p:cNvSpPr>
          <p:nvPr>
            <p:ph type="ftr" idx="8"/>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15" name="PlaceHolder 5"/>
          <p:cNvSpPr>
            <a:spLocks noGrp="1"/>
          </p:cNvSpPr>
          <p:nvPr>
            <p:ph type="sldNum" idx="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3800" cy="132372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7" name="PlaceHolder 2"/>
          <p:cNvSpPr>
            <a:spLocks noGrp="1"/>
          </p:cNvSpPr>
          <p:nvPr>
            <p:ph type="body"/>
          </p:nvPr>
        </p:nvSpPr>
        <p:spPr>
          <a:xfrm>
            <a:off x="838080" y="1825560"/>
            <a:ext cx="10513800" cy="434952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18" name="PlaceHolder 3"/>
          <p:cNvSpPr>
            <a:spLocks noGrp="1"/>
          </p:cNvSpPr>
          <p:nvPr>
            <p:ph type="dt" idx="10"/>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19" name="PlaceHolder 4"/>
          <p:cNvSpPr>
            <a:spLocks noGrp="1"/>
          </p:cNvSpPr>
          <p:nvPr>
            <p:ph type="ftr" idx="11"/>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20" name="PlaceHolder 5"/>
          <p:cNvSpPr>
            <a:spLocks noGrp="1"/>
          </p:cNvSpPr>
          <p:nvPr>
            <p:ph type="sldNum" idx="1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1960" y="1709640"/>
            <a:ext cx="10513800" cy="28508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6000" strike="noStrike" u="none">
                <a:solidFill>
                  <a:srgbClr val="000000"/>
                </a:solidFill>
                <a:effectLst/>
                <a:uFillTx/>
                <a:latin typeface="Arial"/>
              </a:rPr>
              <a:t>Для правки текста заглавия щёлкните мышью</a:t>
            </a:r>
            <a:endParaRPr b="0" lang="ru-RU" sz="6000" strike="noStrike" u="none">
              <a:solidFill>
                <a:srgbClr val="000000"/>
              </a:solidFill>
              <a:effectLst/>
              <a:uFillTx/>
              <a:latin typeface="Arial"/>
            </a:endParaRPr>
          </a:p>
        </p:txBody>
      </p:sp>
      <p:sp>
        <p:nvSpPr>
          <p:cNvPr id="22" name="PlaceHolder 2"/>
          <p:cNvSpPr>
            <a:spLocks noGrp="1"/>
          </p:cNvSpPr>
          <p:nvPr>
            <p:ph type="body"/>
          </p:nvPr>
        </p:nvSpPr>
        <p:spPr>
          <a:xfrm>
            <a:off x="831960" y="4589640"/>
            <a:ext cx="10513800" cy="1498320"/>
          </a:xfrm>
          <a:prstGeom prst="rect">
            <a:avLst/>
          </a:prstGeom>
          <a:noFill/>
          <a:ln w="0">
            <a:noFill/>
          </a:ln>
        </p:spPr>
        <p:txBody>
          <a:bodyPr lIns="91440" rIns="91440" tIns="45720" bIns="45720" anchor="t">
            <a:normAutofit fontScale="5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23" name="PlaceHolder 3"/>
          <p:cNvSpPr>
            <a:spLocks noGrp="1"/>
          </p:cNvSpPr>
          <p:nvPr>
            <p:ph type="dt" idx="13"/>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24" name="PlaceHolder 4"/>
          <p:cNvSpPr>
            <a:spLocks noGrp="1"/>
          </p:cNvSpPr>
          <p:nvPr>
            <p:ph type="ftr" idx="14"/>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25" name="PlaceHolder 5"/>
          <p:cNvSpPr>
            <a:spLocks noGrp="1"/>
          </p:cNvSpPr>
          <p:nvPr>
            <p:ph type="sldNum" idx="1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3800" cy="132372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27" name="PlaceHolder 2"/>
          <p:cNvSpPr>
            <a:spLocks noGrp="1"/>
          </p:cNvSpPr>
          <p:nvPr>
            <p:ph type="dt" idx="16"/>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28" name="PlaceHolder 3"/>
          <p:cNvSpPr>
            <a:spLocks noGrp="1"/>
          </p:cNvSpPr>
          <p:nvPr>
            <p:ph type="ftr" idx="17"/>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29" name="PlaceHolder 4"/>
          <p:cNvSpPr>
            <a:spLocks noGrp="1"/>
          </p:cNvSpPr>
          <p:nvPr>
            <p:ph type="sldNum" idx="1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3800" cy="132372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31" name="PlaceHolder 2"/>
          <p:cNvSpPr>
            <a:spLocks noGrp="1"/>
          </p:cNvSpPr>
          <p:nvPr>
            <p:ph type="body"/>
          </p:nvPr>
        </p:nvSpPr>
        <p:spPr>
          <a:xfrm>
            <a:off x="838080" y="1825560"/>
            <a:ext cx="5179680" cy="4349520"/>
          </a:xfrm>
          <a:prstGeom prst="rect">
            <a:avLst/>
          </a:prstGeom>
          <a:noFill/>
          <a:ln w="0">
            <a:noFill/>
          </a:ln>
        </p:spPr>
        <p:txBody>
          <a:bodyPr lIns="91440" rIns="91440" tIns="45720" bIns="45720" anchor="t">
            <a:normAutofit fontScale="850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32" name="PlaceHolder 3"/>
          <p:cNvSpPr>
            <a:spLocks noGrp="1"/>
          </p:cNvSpPr>
          <p:nvPr>
            <p:ph type="body"/>
          </p:nvPr>
        </p:nvSpPr>
        <p:spPr>
          <a:xfrm>
            <a:off x="6172200" y="1825560"/>
            <a:ext cx="5179680" cy="4349520"/>
          </a:xfrm>
          <a:prstGeom prst="rect">
            <a:avLst/>
          </a:prstGeom>
          <a:noFill/>
          <a:ln w="0">
            <a:noFill/>
          </a:ln>
        </p:spPr>
        <p:txBody>
          <a:bodyPr lIns="91440" rIns="91440" tIns="45720" bIns="45720" anchor="t">
            <a:normAutofit fontScale="850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33" name="PlaceHolder 4"/>
          <p:cNvSpPr>
            <a:spLocks noGrp="1"/>
          </p:cNvSpPr>
          <p:nvPr>
            <p:ph type="dt" idx="19"/>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34" name="PlaceHolder 5"/>
          <p:cNvSpPr>
            <a:spLocks noGrp="1"/>
          </p:cNvSpPr>
          <p:nvPr>
            <p:ph type="ftr" idx="20"/>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5" name="PlaceHolder 6"/>
          <p:cNvSpPr>
            <a:spLocks noGrp="1"/>
          </p:cNvSpPr>
          <p:nvPr>
            <p:ph type="sldNum" idx="2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6" name="PlaceHolder 1"/>
          <p:cNvSpPr>
            <a:spLocks noGrp="1"/>
          </p:cNvSpPr>
          <p:nvPr>
            <p:ph type="dt" idx="22"/>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37" name="PlaceHolder 2"/>
          <p:cNvSpPr>
            <a:spLocks noGrp="1"/>
          </p:cNvSpPr>
          <p:nvPr>
            <p:ph type="ftr" idx="23"/>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8" name="PlaceHolder 3"/>
          <p:cNvSpPr>
            <a:spLocks noGrp="1"/>
          </p:cNvSpPr>
          <p:nvPr>
            <p:ph type="sldNum" idx="2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9880" y="365040"/>
            <a:ext cx="10513800" cy="132372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40" name="PlaceHolder 2"/>
          <p:cNvSpPr>
            <a:spLocks noGrp="1"/>
          </p:cNvSpPr>
          <p:nvPr>
            <p:ph type="body"/>
          </p:nvPr>
        </p:nvSpPr>
        <p:spPr>
          <a:xfrm>
            <a:off x="839880" y="1681200"/>
            <a:ext cx="5155920" cy="822240"/>
          </a:xfrm>
          <a:prstGeom prst="rect">
            <a:avLst/>
          </a:prstGeom>
          <a:noFill/>
          <a:ln w="0">
            <a:noFill/>
          </a:ln>
        </p:spPr>
        <p:txBody>
          <a:bodyPr lIns="91440" rIns="91440" tIns="45720" bIns="45720" anchor="b">
            <a:normAutofit fontScale="2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41" name="PlaceHolder 3"/>
          <p:cNvSpPr>
            <a:spLocks noGrp="1"/>
          </p:cNvSpPr>
          <p:nvPr>
            <p:ph type="body"/>
          </p:nvPr>
        </p:nvSpPr>
        <p:spPr>
          <a:xfrm>
            <a:off x="839880" y="2505240"/>
            <a:ext cx="5155920" cy="3682800"/>
          </a:xfrm>
          <a:prstGeom prst="rect">
            <a:avLst/>
          </a:prstGeom>
          <a:noFill/>
          <a:ln w="0">
            <a:noFill/>
          </a:ln>
        </p:spPr>
        <p:txBody>
          <a:bodyPr lIns="91440" rIns="91440" tIns="45720" bIns="45720" anchor="t">
            <a:normAutofit fontScale="775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42" name="PlaceHolder 4"/>
          <p:cNvSpPr>
            <a:spLocks noGrp="1"/>
          </p:cNvSpPr>
          <p:nvPr>
            <p:ph type="body"/>
          </p:nvPr>
        </p:nvSpPr>
        <p:spPr>
          <a:xfrm>
            <a:off x="6172200" y="1681200"/>
            <a:ext cx="5181480" cy="822240"/>
          </a:xfrm>
          <a:prstGeom prst="rect">
            <a:avLst/>
          </a:prstGeom>
          <a:noFill/>
          <a:ln w="0">
            <a:noFill/>
          </a:ln>
        </p:spPr>
        <p:txBody>
          <a:bodyPr lIns="91440" rIns="91440" tIns="45720" bIns="45720" anchor="b">
            <a:normAutofit fontScale="2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43" name="PlaceHolder 5"/>
          <p:cNvSpPr>
            <a:spLocks noGrp="1"/>
          </p:cNvSpPr>
          <p:nvPr>
            <p:ph type="body"/>
          </p:nvPr>
        </p:nvSpPr>
        <p:spPr>
          <a:xfrm>
            <a:off x="6172200" y="2505240"/>
            <a:ext cx="5181480" cy="3682800"/>
          </a:xfrm>
          <a:prstGeom prst="rect">
            <a:avLst/>
          </a:prstGeom>
          <a:noFill/>
          <a:ln w="0">
            <a:noFill/>
          </a:ln>
        </p:spPr>
        <p:txBody>
          <a:bodyPr lIns="91440" rIns="91440" tIns="45720" bIns="45720" anchor="t">
            <a:normAutofit fontScale="775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44" name="PlaceHolder 6"/>
          <p:cNvSpPr>
            <a:spLocks noGrp="1"/>
          </p:cNvSpPr>
          <p:nvPr>
            <p:ph type="dt" idx="25"/>
          </p:nvPr>
        </p:nvSpPr>
        <p:spPr>
          <a:xfrm>
            <a:off x="838080" y="6356520"/>
            <a:ext cx="2741400" cy="3632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5" name="PlaceHolder 7"/>
          <p:cNvSpPr>
            <a:spLocks noGrp="1"/>
          </p:cNvSpPr>
          <p:nvPr>
            <p:ph type="ftr" idx="26"/>
          </p:nvPr>
        </p:nvSpPr>
        <p:spPr>
          <a:xfrm>
            <a:off x="4038480" y="6356520"/>
            <a:ext cx="4113000" cy="363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46" name="PlaceHolder 8"/>
          <p:cNvSpPr>
            <a:spLocks noGrp="1"/>
          </p:cNvSpPr>
          <p:nvPr>
            <p:ph type="sldNum" idx="2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10.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slideLayout" Target="../slideLayouts/slideLayout10.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slideLayout" Target="../slideLayouts/slideLayout10.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10.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0.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0.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10.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0.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0.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0.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1939320" y="2941920"/>
            <a:ext cx="8172000" cy="106416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ru-RU" sz="2000" strike="noStrike" u="none">
                <a:solidFill>
                  <a:schemeClr val="dk1"/>
                </a:solidFill>
                <a:effectLst/>
                <a:uFillTx/>
                <a:latin typeface="Times New Roman"/>
              </a:rPr>
              <a:t>Выпускная квалификационная работа </a:t>
            </a:r>
            <a:br>
              <a:rPr sz="2000"/>
            </a:br>
            <a:r>
              <a:rPr b="1" lang="ru-RU" sz="2000" strike="noStrike" u="none">
                <a:solidFill>
                  <a:schemeClr val="dk1"/>
                </a:solidFill>
                <a:effectLst/>
                <a:uFillTx/>
                <a:latin typeface="Times New Roman"/>
              </a:rPr>
              <a:t>по направлению подготовки бакалавров</a:t>
            </a:r>
            <a:br>
              <a:rPr sz="2000"/>
            </a:br>
            <a:endParaRPr b="0" lang="ru-RU" sz="2000" strike="noStrike" u="none">
              <a:solidFill>
                <a:srgbClr val="000000"/>
              </a:solidFill>
              <a:effectLst/>
              <a:uFillTx/>
              <a:latin typeface="Arial"/>
            </a:endParaRPr>
          </a:p>
        </p:txBody>
      </p:sp>
      <p:sp>
        <p:nvSpPr>
          <p:cNvPr id="59" name="Прямоугольник 3"/>
          <p:cNvSpPr/>
          <p:nvPr/>
        </p:nvSpPr>
        <p:spPr>
          <a:xfrm>
            <a:off x="5352120" y="6168240"/>
            <a:ext cx="1204200" cy="286560"/>
          </a:xfrm>
          <a:prstGeom prst="rect">
            <a:avLst/>
          </a:prstGeom>
          <a:noFill/>
          <a:ln w="0">
            <a:noFill/>
          </a:ln>
        </p:spPr>
        <p:style>
          <a:lnRef idx="0"/>
          <a:fillRef idx="0"/>
          <a:effectRef idx="0"/>
          <a:fontRef idx="minor"/>
        </p:style>
        <p:txBody>
          <a:bodyPr wrap="none" lIns="90000" rIns="90000" tIns="45000" bIns="45000" anchor="t">
            <a:spAutoFit/>
          </a:bodyPr>
          <a:p>
            <a:pPr marL="457200" algn="ctr" defTabSz="914400">
              <a:lnSpc>
                <a:spcPct val="80000"/>
              </a:lnSpc>
            </a:pPr>
            <a:r>
              <a:rPr b="0" lang="ru-RU" sz="1600" strike="noStrike" u="none">
                <a:solidFill>
                  <a:schemeClr val="dk1"/>
                </a:solidFill>
                <a:effectLst/>
                <a:uFillTx/>
                <a:latin typeface="Times New Roman"/>
              </a:rPr>
              <a:t>2025 г.</a:t>
            </a:r>
            <a:endParaRPr b="0" lang="ru-RU" sz="1600" strike="noStrike" u="none">
              <a:solidFill>
                <a:srgbClr val="000000"/>
              </a:solidFill>
              <a:effectLst/>
              <a:uFillTx/>
              <a:latin typeface="Arial"/>
            </a:endParaRPr>
          </a:p>
        </p:txBody>
      </p:sp>
      <p:sp>
        <p:nvSpPr>
          <p:cNvPr id="60" name="TextBox 6"/>
          <p:cNvSpPr/>
          <p:nvPr/>
        </p:nvSpPr>
        <p:spPr>
          <a:xfrm>
            <a:off x="983520" y="4007160"/>
            <a:ext cx="6748560" cy="1158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400" strike="noStrike" u="sng">
                <a:solidFill>
                  <a:schemeClr val="dk1"/>
                </a:solidFill>
                <a:effectLst/>
                <a:uFillTx/>
                <a:latin typeface="Times New Roman"/>
              </a:rPr>
              <a:t>Обучающийся</a:t>
            </a:r>
            <a:r>
              <a:rPr b="0" lang="en-US" sz="1400" strike="noStrike" u="sng">
                <a:solidFill>
                  <a:schemeClr val="dk1"/>
                </a:solidFill>
                <a:effectLst/>
                <a:uFillTx/>
                <a:latin typeface="Times New Roman"/>
              </a:rPr>
              <a:t>:</a:t>
            </a:r>
            <a:r>
              <a:rPr b="0" lang="ru-RU" sz="1400" strike="noStrike" u="none">
                <a:solidFill>
                  <a:schemeClr val="dk1"/>
                </a:solidFill>
                <a:effectLst/>
                <a:uFillTx/>
                <a:latin typeface="Times New Roman"/>
              </a:rPr>
              <a:t>  студент 4 </a:t>
            </a:r>
            <a:r>
              <a:rPr b="1" lang="ru-RU" sz="1400" strike="noStrike" u="none">
                <a:solidFill>
                  <a:schemeClr val="dk1"/>
                </a:solidFill>
                <a:effectLst/>
                <a:uFillTx/>
                <a:latin typeface="Times New Roman"/>
              </a:rPr>
              <a:t>–</a:t>
            </a:r>
            <a:r>
              <a:rPr b="0" lang="ru-RU" sz="1400" strike="noStrike" u="none">
                <a:solidFill>
                  <a:schemeClr val="dk1"/>
                </a:solidFill>
                <a:effectLst/>
                <a:uFillTx/>
                <a:latin typeface="Times New Roman"/>
              </a:rPr>
              <a:t> ого курса  Гисич Арсений Витальевич</a:t>
            </a:r>
            <a:endParaRPr b="0" lang="ru-RU" sz="1400" strike="noStrike" u="none">
              <a:solidFill>
                <a:srgbClr val="000000"/>
              </a:solidFill>
              <a:effectLst/>
              <a:uFillTx/>
              <a:latin typeface="Arial"/>
            </a:endParaRPr>
          </a:p>
          <a:p>
            <a:pPr defTabSz="914400">
              <a:lnSpc>
                <a:spcPct val="100000"/>
              </a:lnSpc>
            </a:pPr>
            <a:endParaRPr b="0" lang="ru-RU" sz="1400" strike="noStrike" u="none">
              <a:solidFill>
                <a:srgbClr val="000000"/>
              </a:solidFill>
              <a:effectLst/>
              <a:uFillTx/>
              <a:latin typeface="Arial"/>
            </a:endParaRPr>
          </a:p>
          <a:p>
            <a:pPr defTabSz="914400">
              <a:lnSpc>
                <a:spcPct val="100000"/>
              </a:lnSpc>
            </a:pPr>
            <a:r>
              <a:rPr b="0" lang="ru-RU" sz="1400" strike="noStrike" u="sng">
                <a:solidFill>
                  <a:schemeClr val="dk1"/>
                </a:solidFill>
                <a:effectLst/>
                <a:uFillTx/>
                <a:latin typeface="Times New Roman"/>
              </a:rPr>
              <a:t>Направление подготовки</a:t>
            </a:r>
            <a:r>
              <a:rPr b="0" lang="ru-RU" sz="1400" strike="noStrike" u="none">
                <a:solidFill>
                  <a:schemeClr val="dk1"/>
                </a:solidFill>
                <a:effectLst/>
                <a:uFillTx/>
                <a:latin typeface="Times New Roman"/>
              </a:rPr>
              <a:t>: 03.03.01 - Прикладные математика и физика</a:t>
            </a:r>
            <a:r>
              <a:rPr b="0" lang="ru-RU" sz="1400" strike="noStrike" u="none">
                <a:solidFill>
                  <a:schemeClr val="dk1"/>
                </a:solidFill>
                <a:effectLst/>
                <a:uFillTx/>
                <a:latin typeface="Times New Roman"/>
              </a:rPr>
              <a:t>	</a:t>
            </a:r>
            <a:endParaRPr b="0" lang="ru-RU" sz="1400" strike="noStrike" u="none">
              <a:solidFill>
                <a:srgbClr val="000000"/>
              </a:solidFill>
              <a:effectLst/>
              <a:uFillTx/>
              <a:latin typeface="Arial"/>
            </a:endParaRPr>
          </a:p>
          <a:p>
            <a:pPr defTabSz="914400">
              <a:lnSpc>
                <a:spcPct val="100000"/>
              </a:lnSpc>
            </a:pPr>
            <a:r>
              <a:rPr b="0" lang="ru-RU" sz="1400" strike="noStrike" u="sng">
                <a:solidFill>
                  <a:schemeClr val="dk1"/>
                </a:solidFill>
                <a:effectLst/>
                <a:uFillTx/>
                <a:latin typeface="Times New Roman"/>
              </a:rPr>
              <a:t>Научный руководитель</a:t>
            </a:r>
            <a:r>
              <a:rPr b="0" lang="en-US" sz="1400" strike="noStrike" u="sng">
                <a:solidFill>
                  <a:schemeClr val="dk1"/>
                </a:solidFill>
                <a:effectLst/>
                <a:uFillTx/>
                <a:latin typeface="Times New Roman"/>
              </a:rPr>
              <a:t>:</a:t>
            </a:r>
            <a:r>
              <a:rPr b="0" lang="ru-RU" sz="1400" strike="noStrike" u="none">
                <a:solidFill>
                  <a:schemeClr val="dk1"/>
                </a:solidFill>
                <a:effectLst/>
                <a:uFillTx/>
                <a:latin typeface="Times New Roman"/>
              </a:rPr>
              <a:t> кандидат технических наук Смирнов Василий Феликсович</a:t>
            </a:r>
            <a:endParaRPr b="0" lang="ru-RU" sz="1400" strike="noStrike" u="none">
              <a:solidFill>
                <a:srgbClr val="000000"/>
              </a:solidFill>
              <a:effectLst/>
              <a:uFillTx/>
              <a:latin typeface="Arial"/>
            </a:endParaRPr>
          </a:p>
          <a:p>
            <a:pPr defTabSz="914400">
              <a:lnSpc>
                <a:spcPct val="100000"/>
              </a:lnSpc>
            </a:pPr>
            <a:endParaRPr b="0" lang="ru-RU" sz="1400" strike="noStrike" u="none">
              <a:solidFill>
                <a:srgbClr val="000000"/>
              </a:solidFill>
              <a:effectLst/>
              <a:uFillTx/>
              <a:latin typeface="Arial"/>
            </a:endParaRPr>
          </a:p>
        </p:txBody>
      </p:sp>
      <p:sp>
        <p:nvSpPr>
          <p:cNvPr id="61" name="Прямоугольник 8"/>
          <p:cNvSpPr/>
          <p:nvPr/>
        </p:nvSpPr>
        <p:spPr>
          <a:xfrm>
            <a:off x="1177200" y="1859400"/>
            <a:ext cx="9696240" cy="1186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50000"/>
              </a:lnSpc>
              <a:spcAft>
                <a:spcPts val="601"/>
              </a:spcAft>
            </a:pPr>
            <a:r>
              <a:rPr b="1" lang="ru-RU" sz="2400" strike="noStrike" u="none">
                <a:solidFill>
                  <a:schemeClr val="dk1"/>
                </a:solidFill>
                <a:effectLst/>
                <a:uFillTx/>
                <a:latin typeface="Times New Roman"/>
              </a:rPr>
              <a:t>Программная реализация алгоритмов компенсации траекторных отклонений для синтеза радиолокационных изображений</a:t>
            </a:r>
            <a:endParaRPr b="0" lang="ru-RU" sz="2400" strike="noStrike" u="none">
              <a:solidFill>
                <a:srgbClr val="000000"/>
              </a:solidFill>
              <a:effectLst/>
              <a:uFillTx/>
              <a:latin typeface="Arial"/>
            </a:endParaRPr>
          </a:p>
        </p:txBody>
      </p:sp>
      <p:sp>
        <p:nvSpPr>
          <p:cNvPr id="62" name="Прямоугольник 2"/>
          <p:cNvSpPr/>
          <p:nvPr/>
        </p:nvSpPr>
        <p:spPr>
          <a:xfrm>
            <a:off x="1075320" y="315720"/>
            <a:ext cx="10391760" cy="9453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400" strike="noStrike" u="none">
                <a:solidFill>
                  <a:schemeClr val="dk1"/>
                </a:solidFill>
                <a:effectLst/>
                <a:uFillTx/>
                <a:latin typeface="Constantia"/>
              </a:rPr>
              <a:t>Федеральное государственное автономное образовательное учреждение высшего образования </a:t>
            </a:r>
            <a:endParaRPr b="0" lang="ru-RU" sz="1400" strike="noStrike" u="none">
              <a:solidFill>
                <a:srgbClr val="000000"/>
              </a:solidFill>
              <a:effectLst/>
              <a:uFillTx/>
              <a:latin typeface="Arial"/>
            </a:endParaRPr>
          </a:p>
          <a:p>
            <a:pPr algn="ctr" defTabSz="914400">
              <a:lnSpc>
                <a:spcPct val="100000"/>
              </a:lnSpc>
            </a:pPr>
            <a:r>
              <a:rPr b="0" lang="ru-RU" sz="1400" strike="noStrike" u="none">
                <a:solidFill>
                  <a:schemeClr val="dk1"/>
                </a:solidFill>
                <a:effectLst/>
                <a:uFillTx/>
                <a:latin typeface="Constantia"/>
              </a:rPr>
              <a:t>«Московский физико-технический институт (национальный исследовательский университет)» </a:t>
            </a:r>
            <a:br>
              <a:rPr sz="1400"/>
            </a:br>
            <a:r>
              <a:rPr b="0" lang="ru-RU" sz="1400" strike="noStrike" u="none">
                <a:solidFill>
                  <a:schemeClr val="dk1"/>
                </a:solidFill>
                <a:effectLst/>
                <a:uFillTx/>
                <a:latin typeface="Constantia"/>
              </a:rPr>
              <a:t>Физтех-школа аэрокосмических технологий </a:t>
            </a:r>
            <a:br>
              <a:rPr sz="1400"/>
            </a:br>
            <a:r>
              <a:rPr b="0" lang="ru-RU" sz="1400" strike="noStrike" u="none">
                <a:solidFill>
                  <a:schemeClr val="dk1"/>
                </a:solidFill>
                <a:effectLst/>
                <a:uFillTx/>
                <a:latin typeface="Constantia"/>
              </a:rPr>
              <a:t>Кафедра космического приборостроения</a:t>
            </a:r>
            <a:endParaRPr b="0" lang="ru-RU" sz="1400" strike="noStrike" u="none">
              <a:solidFill>
                <a:srgbClr val="000000"/>
              </a:solidFill>
              <a:effectLst/>
              <a:uFillTx/>
              <a:latin typeface="Arial"/>
            </a:endParaRPr>
          </a:p>
        </p:txBody>
      </p:sp>
      <p:pic>
        <p:nvPicPr>
          <p:cNvPr id="63" name="Picture 4" descr="https://mipt.ru/upload/medialibrary/fee/logo_mfti_prozrachnaya_podlozhka.png"/>
          <p:cNvPicPr/>
          <p:nvPr/>
        </p:nvPicPr>
        <p:blipFill>
          <a:blip r:embed="rId1"/>
          <a:stretch/>
        </p:blipFill>
        <p:spPr>
          <a:xfrm>
            <a:off x="10112760" y="-176760"/>
            <a:ext cx="2139480" cy="1445040"/>
          </a:xfrm>
          <a:prstGeom prst="rect">
            <a:avLst/>
          </a:prstGeom>
          <a:noFill/>
          <a:ln w="0">
            <a:noFill/>
          </a:ln>
        </p:spPr>
      </p:pic>
      <p:pic>
        <p:nvPicPr>
          <p:cNvPr id="64" name="Рисунок 9" descr=""/>
          <p:cNvPicPr/>
          <p:nvPr/>
        </p:nvPicPr>
        <p:blipFill>
          <a:blip r:embed="rId2"/>
          <a:stretch/>
        </p:blipFill>
        <p:spPr>
          <a:xfrm>
            <a:off x="290520" y="318960"/>
            <a:ext cx="1384200" cy="47232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Google Shape;125;p17"/>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3</a:t>
            </a:r>
            <a:endParaRPr b="0" lang="ru-RU" sz="2800" strike="noStrike" u="none">
              <a:solidFill>
                <a:srgbClr val="000000"/>
              </a:solidFill>
              <a:effectLst/>
              <a:uFillTx/>
              <a:latin typeface="Arial"/>
            </a:endParaRPr>
          </a:p>
        </p:txBody>
      </p:sp>
      <p:pic>
        <p:nvPicPr>
          <p:cNvPr id="118" name="Google Shape;126;p17" descr=""/>
          <p:cNvPicPr/>
          <p:nvPr/>
        </p:nvPicPr>
        <p:blipFill>
          <a:blip r:embed="rId1"/>
          <a:stretch/>
        </p:blipFill>
        <p:spPr>
          <a:xfrm>
            <a:off x="10112760" y="-176760"/>
            <a:ext cx="2139120" cy="1444680"/>
          </a:xfrm>
          <a:prstGeom prst="rect">
            <a:avLst/>
          </a:prstGeom>
          <a:noFill/>
          <a:ln w="0">
            <a:noFill/>
          </a:ln>
        </p:spPr>
      </p:pic>
      <p:pic>
        <p:nvPicPr>
          <p:cNvPr id="119" name="Google Shape;127;p17" descr=""/>
          <p:cNvPicPr/>
          <p:nvPr/>
        </p:nvPicPr>
        <p:blipFill>
          <a:blip r:embed="rId2"/>
          <a:stretch/>
        </p:blipFill>
        <p:spPr>
          <a:xfrm>
            <a:off x="290520" y="318960"/>
            <a:ext cx="1383840" cy="471960"/>
          </a:xfrm>
          <a:prstGeom prst="rect">
            <a:avLst/>
          </a:prstGeom>
          <a:noFill/>
          <a:ln w="0">
            <a:noFill/>
          </a:ln>
        </p:spPr>
      </p:pic>
      <p:sp>
        <p:nvSpPr>
          <p:cNvPr id="120"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14DB9326-7E35-4F04-B985-0C19850ADEB0}"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21" name="" descr=""/>
          <p:cNvPicPr/>
          <p:nvPr/>
        </p:nvPicPr>
        <p:blipFill>
          <a:blip r:embed="rId3"/>
          <a:stretch/>
        </p:blipFill>
        <p:spPr>
          <a:xfrm>
            <a:off x="2495880" y="822600"/>
            <a:ext cx="7199280" cy="583632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Google Shape;154;p20"/>
          <p:cNvSpPr/>
          <p:nvPr/>
        </p:nvSpPr>
        <p:spPr>
          <a:xfrm>
            <a:off x="2697840" y="183960"/>
            <a:ext cx="708732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3</a:t>
            </a:r>
            <a:endParaRPr b="0" lang="ru-RU" sz="2800" strike="noStrike" u="none">
              <a:solidFill>
                <a:srgbClr val="000000"/>
              </a:solidFill>
              <a:effectLst/>
              <a:uFillTx/>
              <a:latin typeface="Arial"/>
            </a:endParaRPr>
          </a:p>
        </p:txBody>
      </p:sp>
      <p:pic>
        <p:nvPicPr>
          <p:cNvPr id="123" name="Google Shape;155;p20" descr=""/>
          <p:cNvPicPr/>
          <p:nvPr/>
        </p:nvPicPr>
        <p:blipFill>
          <a:blip r:embed="rId1"/>
          <a:stretch/>
        </p:blipFill>
        <p:spPr>
          <a:xfrm>
            <a:off x="10112760" y="-176760"/>
            <a:ext cx="2139120" cy="1444680"/>
          </a:xfrm>
          <a:prstGeom prst="rect">
            <a:avLst/>
          </a:prstGeom>
          <a:noFill/>
          <a:ln w="0">
            <a:noFill/>
          </a:ln>
        </p:spPr>
      </p:pic>
      <p:pic>
        <p:nvPicPr>
          <p:cNvPr id="124" name="Google Shape;156;p20" descr=""/>
          <p:cNvPicPr/>
          <p:nvPr/>
        </p:nvPicPr>
        <p:blipFill>
          <a:blip r:embed="rId2"/>
          <a:stretch/>
        </p:blipFill>
        <p:spPr>
          <a:xfrm>
            <a:off x="290520" y="318960"/>
            <a:ext cx="1383840" cy="471960"/>
          </a:xfrm>
          <a:prstGeom prst="rect">
            <a:avLst/>
          </a:prstGeom>
          <a:noFill/>
          <a:ln w="0">
            <a:noFill/>
          </a:ln>
        </p:spPr>
      </p:pic>
      <p:pic>
        <p:nvPicPr>
          <p:cNvPr id="125" name="Google Shape;157;p20" descr=""/>
          <p:cNvPicPr/>
          <p:nvPr/>
        </p:nvPicPr>
        <p:blipFill>
          <a:blip r:embed="rId3"/>
          <a:stretch/>
        </p:blipFill>
        <p:spPr>
          <a:xfrm>
            <a:off x="7984800" y="3628080"/>
            <a:ext cx="3164040" cy="1581120"/>
          </a:xfrm>
          <a:prstGeom prst="rect">
            <a:avLst/>
          </a:prstGeom>
          <a:noFill/>
          <a:ln w="0">
            <a:noFill/>
          </a:ln>
        </p:spPr>
      </p:pic>
      <p:pic>
        <p:nvPicPr>
          <p:cNvPr id="126" name="Google Shape;158;p20" descr=""/>
          <p:cNvPicPr/>
          <p:nvPr/>
        </p:nvPicPr>
        <p:blipFill>
          <a:blip r:embed="rId4"/>
          <a:stretch/>
        </p:blipFill>
        <p:spPr>
          <a:xfrm>
            <a:off x="7783920" y="956880"/>
            <a:ext cx="3483000" cy="2611800"/>
          </a:xfrm>
          <a:prstGeom prst="rect">
            <a:avLst/>
          </a:prstGeom>
          <a:noFill/>
          <a:ln w="0">
            <a:noFill/>
          </a:ln>
        </p:spPr>
      </p:pic>
      <p:pic>
        <p:nvPicPr>
          <p:cNvPr id="127" name="Google Shape;159;p20" descr=""/>
          <p:cNvPicPr/>
          <p:nvPr/>
        </p:nvPicPr>
        <p:blipFill>
          <a:blip r:embed="rId5"/>
          <a:stretch/>
        </p:blipFill>
        <p:spPr>
          <a:xfrm>
            <a:off x="648360" y="882360"/>
            <a:ext cx="3483000" cy="2611800"/>
          </a:xfrm>
          <a:prstGeom prst="rect">
            <a:avLst/>
          </a:prstGeom>
          <a:noFill/>
          <a:ln w="0">
            <a:noFill/>
          </a:ln>
        </p:spPr>
      </p:pic>
      <p:pic>
        <p:nvPicPr>
          <p:cNvPr id="128" name="Google Shape;160;p20" descr=""/>
          <p:cNvPicPr/>
          <p:nvPr/>
        </p:nvPicPr>
        <p:blipFill>
          <a:blip r:embed="rId6"/>
          <a:stretch/>
        </p:blipFill>
        <p:spPr>
          <a:xfrm>
            <a:off x="4215960" y="894600"/>
            <a:ext cx="3565800" cy="2674080"/>
          </a:xfrm>
          <a:prstGeom prst="rect">
            <a:avLst/>
          </a:prstGeom>
          <a:noFill/>
          <a:ln w="0">
            <a:noFill/>
          </a:ln>
        </p:spPr>
      </p:pic>
      <p:pic>
        <p:nvPicPr>
          <p:cNvPr id="129" name="Google Shape;161;p20" descr=""/>
          <p:cNvPicPr/>
          <p:nvPr/>
        </p:nvPicPr>
        <p:blipFill>
          <a:blip r:embed="rId7"/>
          <a:srcRect l="4701" t="0" r="-4701" b="10583"/>
          <a:stretch/>
        </p:blipFill>
        <p:spPr>
          <a:xfrm>
            <a:off x="8191440" y="5303160"/>
            <a:ext cx="3125160" cy="1396440"/>
          </a:xfrm>
          <a:prstGeom prst="rect">
            <a:avLst/>
          </a:prstGeom>
          <a:noFill/>
          <a:ln w="0">
            <a:noFill/>
          </a:ln>
        </p:spPr>
      </p:pic>
      <p:pic>
        <p:nvPicPr>
          <p:cNvPr id="130" name="Google Shape;162;p20" descr=""/>
          <p:cNvPicPr/>
          <p:nvPr/>
        </p:nvPicPr>
        <p:blipFill>
          <a:blip r:embed="rId8"/>
          <a:stretch/>
        </p:blipFill>
        <p:spPr>
          <a:xfrm>
            <a:off x="648360" y="3798720"/>
            <a:ext cx="3483000" cy="2611800"/>
          </a:xfrm>
          <a:prstGeom prst="rect">
            <a:avLst/>
          </a:prstGeom>
          <a:noFill/>
          <a:ln w="0">
            <a:noFill/>
          </a:ln>
        </p:spPr>
      </p:pic>
      <p:pic>
        <p:nvPicPr>
          <p:cNvPr id="131" name="Google Shape;163;p20" descr=""/>
          <p:cNvPicPr/>
          <p:nvPr/>
        </p:nvPicPr>
        <p:blipFill>
          <a:blip r:embed="rId9"/>
          <a:stretch/>
        </p:blipFill>
        <p:spPr>
          <a:xfrm>
            <a:off x="4215960" y="3798720"/>
            <a:ext cx="3483000" cy="2611800"/>
          </a:xfrm>
          <a:prstGeom prst="rect">
            <a:avLst/>
          </a:prstGeom>
          <a:noFill/>
          <a:ln w="0">
            <a:noFill/>
          </a:ln>
        </p:spPr>
      </p:pic>
      <p:sp>
        <p:nvSpPr>
          <p:cNvPr id="132"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E59C5658-A147-4D90-87FF-146A00C30525}"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Google Shape;125;p17"/>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4</a:t>
            </a:r>
            <a:endParaRPr b="0" lang="ru-RU" sz="2800" strike="noStrike" u="none">
              <a:solidFill>
                <a:srgbClr val="000000"/>
              </a:solidFill>
              <a:effectLst/>
              <a:uFillTx/>
              <a:latin typeface="Arial"/>
            </a:endParaRPr>
          </a:p>
        </p:txBody>
      </p:sp>
      <p:pic>
        <p:nvPicPr>
          <p:cNvPr id="134" name="Google Shape;126;p17" descr=""/>
          <p:cNvPicPr/>
          <p:nvPr/>
        </p:nvPicPr>
        <p:blipFill>
          <a:blip r:embed="rId1"/>
          <a:stretch/>
        </p:blipFill>
        <p:spPr>
          <a:xfrm>
            <a:off x="10112760" y="-176760"/>
            <a:ext cx="2139120" cy="1444680"/>
          </a:xfrm>
          <a:prstGeom prst="rect">
            <a:avLst/>
          </a:prstGeom>
          <a:noFill/>
          <a:ln w="0">
            <a:noFill/>
          </a:ln>
        </p:spPr>
      </p:pic>
      <p:pic>
        <p:nvPicPr>
          <p:cNvPr id="135" name="Google Shape;127;p17" descr=""/>
          <p:cNvPicPr/>
          <p:nvPr/>
        </p:nvPicPr>
        <p:blipFill>
          <a:blip r:embed="rId2"/>
          <a:stretch/>
        </p:blipFill>
        <p:spPr>
          <a:xfrm>
            <a:off x="290520" y="318960"/>
            <a:ext cx="1383840" cy="471960"/>
          </a:xfrm>
          <a:prstGeom prst="rect">
            <a:avLst/>
          </a:prstGeom>
          <a:noFill/>
          <a:ln w="0">
            <a:noFill/>
          </a:ln>
        </p:spPr>
      </p:pic>
      <p:sp>
        <p:nvSpPr>
          <p:cNvPr id="136" name="PlaceHolder 1"/>
          <p:cNvSpPr/>
          <p:nvPr/>
        </p:nvSpPr>
        <p:spPr>
          <a:xfrm>
            <a:off x="720000" y="1089720"/>
            <a:ext cx="10259280" cy="375120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Оценка качества работы алгоритмов компенсации производится на основании параметров функции отклика цели (по осям азимута и дальности):</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Разрешение</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Относительный уровень боковых лепестков</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Интегральный уровень боковых лепестков</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Критерий дефокусированности РЛИ являются:</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Отличие разрешение не более, чем на 30% от заданного</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Отличие уровней боковых лепестков не более, чем на 50% от заданного</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p:txBody>
      </p:sp>
      <p:sp>
        <p:nvSpPr>
          <p:cNvPr id="137"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1A79034D-0A7D-4B0A-A683-BE022D057540}"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38" name="Google Shape;157;p 1" descr=""/>
          <p:cNvPicPr/>
          <p:nvPr/>
        </p:nvPicPr>
        <p:blipFill>
          <a:blip r:embed="rId3"/>
          <a:stretch/>
        </p:blipFill>
        <p:spPr>
          <a:xfrm>
            <a:off x="900000" y="4176000"/>
            <a:ext cx="4678920" cy="2338920"/>
          </a:xfrm>
          <a:prstGeom prst="rect">
            <a:avLst/>
          </a:prstGeom>
          <a:noFill/>
          <a:ln w="0">
            <a:noFill/>
          </a:ln>
        </p:spPr>
      </p:pic>
      <p:pic>
        <p:nvPicPr>
          <p:cNvPr id="139" name="Google Shape;161;p 1" descr=""/>
          <p:cNvPicPr/>
          <p:nvPr/>
        </p:nvPicPr>
        <p:blipFill>
          <a:blip r:embed="rId4"/>
          <a:srcRect l="4701" t="0" r="-4701" b="10583"/>
          <a:stretch/>
        </p:blipFill>
        <p:spPr>
          <a:xfrm>
            <a:off x="6300000" y="4176000"/>
            <a:ext cx="4678920" cy="208692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125;p17"/>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41" name="Google Shape;126;p17" descr=""/>
          <p:cNvPicPr/>
          <p:nvPr/>
        </p:nvPicPr>
        <p:blipFill>
          <a:blip r:embed="rId1"/>
          <a:stretch/>
        </p:blipFill>
        <p:spPr>
          <a:xfrm>
            <a:off x="10112760" y="-176760"/>
            <a:ext cx="2139120" cy="1444680"/>
          </a:xfrm>
          <a:prstGeom prst="rect">
            <a:avLst/>
          </a:prstGeom>
          <a:noFill/>
          <a:ln w="0">
            <a:noFill/>
          </a:ln>
        </p:spPr>
      </p:pic>
      <p:pic>
        <p:nvPicPr>
          <p:cNvPr id="142" name="Google Shape;127;p17" descr=""/>
          <p:cNvPicPr/>
          <p:nvPr/>
        </p:nvPicPr>
        <p:blipFill>
          <a:blip r:embed="rId2"/>
          <a:stretch/>
        </p:blipFill>
        <p:spPr>
          <a:xfrm>
            <a:off x="290520" y="318960"/>
            <a:ext cx="1383840" cy="471960"/>
          </a:xfrm>
          <a:prstGeom prst="rect">
            <a:avLst/>
          </a:prstGeom>
          <a:noFill/>
          <a:ln w="0">
            <a:noFill/>
          </a:ln>
        </p:spPr>
      </p:pic>
      <p:sp>
        <p:nvSpPr>
          <p:cNvPr id="143" name="PlaceHolder 1"/>
          <p:cNvSpPr/>
          <p:nvPr/>
        </p:nvSpPr>
        <p:spPr>
          <a:xfrm>
            <a:off x="900000" y="1269720"/>
            <a:ext cx="10439280" cy="375120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191"/>
              </a:spcBef>
              <a:spcAft>
                <a:spcPts val="992"/>
              </a:spcAft>
              <a:tabLst>
                <a:tab algn="l" pos="0"/>
              </a:tabLst>
            </a:pPr>
            <a:r>
              <a:rPr b="1" lang="ru-RU" sz="2000" strike="noStrike" u="none">
                <a:solidFill>
                  <a:schemeClr val="dk1"/>
                </a:solidFill>
                <a:effectLst/>
                <a:uFillTx/>
                <a:latin typeface="Times New Roman"/>
              </a:rPr>
              <a:t>Методика исследования</a:t>
            </a:r>
            <a:r>
              <a:rPr b="1" lang="en-US" sz="2000" strike="noStrike" u="none">
                <a:solidFill>
                  <a:schemeClr val="dk1"/>
                </a:solidFill>
                <a:effectLst/>
                <a:uFillTx/>
                <a:latin typeface="Times New Roman"/>
              </a:rPr>
              <a:t>: амплитуда ТН изменяется от 0 до 0,5 м с шагом 0,1 м. Значения частоты функции ТН </a:t>
            </a:r>
            <a:r>
              <a:rPr b="1" lang="ru-RU" sz="2000" strike="noStrike" u="none">
                <a:solidFill>
                  <a:schemeClr val="dk1"/>
                </a:solidFill>
                <a:effectLst/>
                <a:uFillTx/>
                <a:latin typeface="Times New Roman"/>
              </a:rPr>
              <a:t>взяты</a:t>
            </a:r>
            <a:r>
              <a:rPr b="1" lang="en-US" sz="2000" strike="noStrike" u="none">
                <a:solidFill>
                  <a:schemeClr val="dk1"/>
                </a:solidFill>
                <a:effectLst/>
                <a:uFillTx/>
                <a:latin typeface="Times New Roman"/>
              </a:rPr>
              <a:t> так, чтобы на длине пути укладывались соответственно 1, 2 и 3 её периода. Выбор данных параметров для исследования связан с параметрами радара, такими как шаг по дальности и полоса съёмки. По результатам измерения определяется зависимость параметров функции отклика от амплитуды и частоты ТН. </a:t>
            </a:r>
            <a:endParaRPr b="0" lang="ru-RU" sz="2000" strike="noStrike" u="none">
              <a:solidFill>
                <a:srgbClr val="000000"/>
              </a:solidFill>
              <a:effectLst/>
              <a:uFillTx/>
              <a:latin typeface="Arial"/>
            </a:endParaRPr>
          </a:p>
          <a:p>
            <a:pPr algn="just" defTabSz="914400">
              <a:lnSpc>
                <a:spcPct val="90000"/>
              </a:lnSpc>
              <a:spcBef>
                <a:spcPts val="1191"/>
              </a:spcBef>
              <a:spcAft>
                <a:spcPts val="992"/>
              </a:spcAft>
              <a:tabLst>
                <a:tab algn="l" pos="0"/>
              </a:tabLst>
            </a:pPr>
            <a:r>
              <a:rPr b="1" lang="en-US" sz="2000" strike="noStrike" u="none">
                <a:solidFill>
                  <a:schemeClr val="dk1"/>
                </a:solidFill>
                <a:effectLst/>
                <a:uFillTx/>
                <a:latin typeface="Times New Roman"/>
              </a:rPr>
              <a:t>Задача экспериментального исследования: на основании определённого ранее критерия дефокусированности сделать вывод о качестве работы процедур компенсации.</a:t>
            </a:r>
            <a:endParaRPr b="0" lang="ru-RU" sz="2000" strike="noStrike" u="none">
              <a:solidFill>
                <a:srgbClr val="000000"/>
              </a:solidFill>
              <a:effectLst/>
              <a:uFillTx/>
              <a:latin typeface="Arial"/>
            </a:endParaRPr>
          </a:p>
        </p:txBody>
      </p:sp>
      <p:sp>
        <p:nvSpPr>
          <p:cNvPr id="144"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9D206F0C-576D-4D3B-9F62-CF28FF8F44DC}"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45" name="" descr=""/>
          <p:cNvPicPr/>
          <p:nvPr/>
        </p:nvPicPr>
        <p:blipFill>
          <a:blip r:embed="rId3"/>
          <a:stretch/>
        </p:blipFill>
        <p:spPr>
          <a:xfrm>
            <a:off x="1800000" y="3600000"/>
            <a:ext cx="3599280" cy="2879280"/>
          </a:xfrm>
          <a:prstGeom prst="rect">
            <a:avLst/>
          </a:prstGeom>
          <a:noFill/>
          <a:ln w="0">
            <a:noFill/>
          </a:ln>
        </p:spPr>
      </p:pic>
      <p:pic>
        <p:nvPicPr>
          <p:cNvPr id="146" name="" descr=""/>
          <p:cNvPicPr/>
          <p:nvPr/>
        </p:nvPicPr>
        <p:blipFill>
          <a:blip r:embed="rId4"/>
          <a:stretch/>
        </p:blipFill>
        <p:spPr>
          <a:xfrm>
            <a:off x="5760000" y="4138560"/>
            <a:ext cx="4356000" cy="198072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125;p 1"/>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48" name="Google Shape;126;p 1" descr=""/>
          <p:cNvPicPr/>
          <p:nvPr/>
        </p:nvPicPr>
        <p:blipFill>
          <a:blip r:embed="rId1"/>
          <a:stretch/>
        </p:blipFill>
        <p:spPr>
          <a:xfrm>
            <a:off x="10112760" y="-176760"/>
            <a:ext cx="2139120" cy="1444680"/>
          </a:xfrm>
          <a:prstGeom prst="rect">
            <a:avLst/>
          </a:prstGeom>
          <a:noFill/>
          <a:ln w="0">
            <a:noFill/>
          </a:ln>
        </p:spPr>
      </p:pic>
      <p:pic>
        <p:nvPicPr>
          <p:cNvPr id="149" name="Google Shape;127;p 1" descr=""/>
          <p:cNvPicPr/>
          <p:nvPr/>
        </p:nvPicPr>
        <p:blipFill>
          <a:blip r:embed="rId2"/>
          <a:stretch/>
        </p:blipFill>
        <p:spPr>
          <a:xfrm>
            <a:off x="290520" y="318960"/>
            <a:ext cx="1383840" cy="471960"/>
          </a:xfrm>
          <a:prstGeom prst="rect">
            <a:avLst/>
          </a:prstGeom>
          <a:noFill/>
          <a:ln w="0">
            <a:noFill/>
          </a:ln>
        </p:spPr>
      </p:pic>
      <p:sp>
        <p:nvSpPr>
          <p:cNvPr id="150" name="PlaceHolder 2"/>
          <p:cNvSpPr/>
          <p:nvPr/>
        </p:nvSpPr>
        <p:spPr>
          <a:xfrm>
            <a:off x="1599120" y="1269720"/>
            <a:ext cx="8768160" cy="375120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191"/>
              </a:spcBef>
              <a:spcAft>
                <a:spcPts val="992"/>
              </a:spcAft>
              <a:tabLst>
                <a:tab algn="l" pos="0"/>
              </a:tabLst>
            </a:pPr>
            <a:endParaRPr b="0" lang="ru-RU" sz="1800" strike="noStrike" u="none">
              <a:solidFill>
                <a:srgbClr val="000000"/>
              </a:solidFill>
              <a:effectLst/>
              <a:uFillTx/>
              <a:latin typeface="Arial"/>
            </a:endParaRPr>
          </a:p>
        </p:txBody>
      </p:sp>
      <p:sp>
        <p:nvSpPr>
          <p:cNvPr id="151"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2181B1AB-6330-42E3-8841-BAD19D70BA96}"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52" name="" descr=""/>
          <p:cNvPicPr/>
          <p:nvPr/>
        </p:nvPicPr>
        <p:blipFill>
          <a:blip r:embed="rId3"/>
          <a:stretch/>
        </p:blipFill>
        <p:spPr>
          <a:xfrm>
            <a:off x="5961600" y="1720800"/>
            <a:ext cx="5615280" cy="3678480"/>
          </a:xfrm>
          <a:prstGeom prst="rect">
            <a:avLst/>
          </a:prstGeom>
          <a:noFill/>
          <a:ln w="0">
            <a:noFill/>
          </a:ln>
        </p:spPr>
      </p:pic>
      <p:sp>
        <p:nvSpPr>
          <p:cNvPr id="153" name="Google Shape;137;p 1"/>
          <p:cNvSpPr/>
          <p:nvPr/>
        </p:nvSpPr>
        <p:spPr>
          <a:xfrm>
            <a:off x="2265120" y="130464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54" name="Google Shape;137;p 2"/>
          <p:cNvSpPr/>
          <p:nvPr/>
        </p:nvSpPr>
        <p:spPr>
          <a:xfrm>
            <a:off x="7665120" y="130464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55" name="" descr=""/>
          <p:cNvPicPr/>
          <p:nvPr/>
        </p:nvPicPr>
        <p:blipFill>
          <a:blip r:embed="rId4"/>
          <a:stretch/>
        </p:blipFill>
        <p:spPr>
          <a:xfrm>
            <a:off x="360000" y="1800000"/>
            <a:ext cx="5600880" cy="359928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125;p 2"/>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57" name="Google Shape;126;p 2" descr=""/>
          <p:cNvPicPr/>
          <p:nvPr/>
        </p:nvPicPr>
        <p:blipFill>
          <a:blip r:embed="rId1"/>
          <a:stretch/>
        </p:blipFill>
        <p:spPr>
          <a:xfrm>
            <a:off x="10112760" y="-176760"/>
            <a:ext cx="2139120" cy="1444680"/>
          </a:xfrm>
          <a:prstGeom prst="rect">
            <a:avLst/>
          </a:prstGeom>
          <a:noFill/>
          <a:ln w="0">
            <a:noFill/>
          </a:ln>
        </p:spPr>
      </p:pic>
      <p:pic>
        <p:nvPicPr>
          <p:cNvPr id="158" name="Google Shape;127;p 2" descr=""/>
          <p:cNvPicPr/>
          <p:nvPr/>
        </p:nvPicPr>
        <p:blipFill>
          <a:blip r:embed="rId2"/>
          <a:stretch/>
        </p:blipFill>
        <p:spPr>
          <a:xfrm>
            <a:off x="290520" y="318960"/>
            <a:ext cx="1383840" cy="471960"/>
          </a:xfrm>
          <a:prstGeom prst="rect">
            <a:avLst/>
          </a:prstGeom>
          <a:noFill/>
          <a:ln w="0">
            <a:noFill/>
          </a:ln>
        </p:spPr>
      </p:pic>
      <p:sp>
        <p:nvSpPr>
          <p:cNvPr id="159" name="PlaceHolder 3"/>
          <p:cNvSpPr/>
          <p:nvPr/>
        </p:nvSpPr>
        <p:spPr>
          <a:xfrm>
            <a:off x="1599120" y="1269720"/>
            <a:ext cx="8768160" cy="375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ru-RU" sz="1800" strike="noStrike" u="none">
              <a:solidFill>
                <a:srgbClr val="000000"/>
              </a:solidFill>
              <a:effectLst/>
              <a:uFillTx/>
              <a:latin typeface="Arial"/>
            </a:endParaRPr>
          </a:p>
        </p:txBody>
      </p:sp>
      <p:sp>
        <p:nvSpPr>
          <p:cNvPr id="160" name=""/>
          <p:cNvSpPr/>
          <p:nvPr/>
        </p:nvSpPr>
        <p:spPr>
          <a:xfrm>
            <a:off x="11700000" y="6233040"/>
            <a:ext cx="1314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7942CFE-1265-4F7F-BA02-8E52E792112F}"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
        <p:nvSpPr>
          <p:cNvPr id="161" name="Google Shape;137;p 3"/>
          <p:cNvSpPr/>
          <p:nvPr/>
        </p:nvSpPr>
        <p:spPr>
          <a:xfrm>
            <a:off x="2265120" y="130464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62" name="Google Shape;137;p 4"/>
          <p:cNvSpPr/>
          <p:nvPr/>
        </p:nvSpPr>
        <p:spPr>
          <a:xfrm>
            <a:off x="7665120" y="130464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63" name="" descr=""/>
          <p:cNvPicPr/>
          <p:nvPr/>
        </p:nvPicPr>
        <p:blipFill>
          <a:blip r:embed="rId3"/>
          <a:stretch/>
        </p:blipFill>
        <p:spPr>
          <a:xfrm>
            <a:off x="360000" y="1800000"/>
            <a:ext cx="5784480" cy="3599280"/>
          </a:xfrm>
          <a:prstGeom prst="rect">
            <a:avLst/>
          </a:prstGeom>
          <a:noFill/>
          <a:ln w="0">
            <a:noFill/>
          </a:ln>
        </p:spPr>
      </p:pic>
      <p:pic>
        <p:nvPicPr>
          <p:cNvPr id="164" name="" descr=""/>
          <p:cNvPicPr/>
          <p:nvPr/>
        </p:nvPicPr>
        <p:blipFill>
          <a:blip r:embed="rId4"/>
          <a:stretch/>
        </p:blipFill>
        <p:spPr>
          <a:xfrm>
            <a:off x="5961600" y="1720800"/>
            <a:ext cx="5719680" cy="359928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Google Shape;125;p 3"/>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66" name="Google Shape;126;p 3" descr=""/>
          <p:cNvPicPr/>
          <p:nvPr/>
        </p:nvPicPr>
        <p:blipFill>
          <a:blip r:embed="rId1"/>
          <a:stretch/>
        </p:blipFill>
        <p:spPr>
          <a:xfrm>
            <a:off x="10112760" y="-176760"/>
            <a:ext cx="2139120" cy="1444680"/>
          </a:xfrm>
          <a:prstGeom prst="rect">
            <a:avLst/>
          </a:prstGeom>
          <a:noFill/>
          <a:ln w="0">
            <a:noFill/>
          </a:ln>
        </p:spPr>
      </p:pic>
      <p:pic>
        <p:nvPicPr>
          <p:cNvPr id="167" name="Google Shape;127;p 3" descr=""/>
          <p:cNvPicPr/>
          <p:nvPr/>
        </p:nvPicPr>
        <p:blipFill>
          <a:blip r:embed="rId2"/>
          <a:stretch/>
        </p:blipFill>
        <p:spPr>
          <a:xfrm>
            <a:off x="290520" y="318960"/>
            <a:ext cx="1383840" cy="471960"/>
          </a:xfrm>
          <a:prstGeom prst="rect">
            <a:avLst/>
          </a:prstGeom>
          <a:noFill/>
          <a:ln w="0">
            <a:noFill/>
          </a:ln>
        </p:spPr>
      </p:pic>
      <p:sp>
        <p:nvSpPr>
          <p:cNvPr id="168" name="PlaceHolder 4"/>
          <p:cNvSpPr/>
          <p:nvPr/>
        </p:nvSpPr>
        <p:spPr>
          <a:xfrm>
            <a:off x="1599120" y="1269720"/>
            <a:ext cx="8768160" cy="375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ru-RU" sz="1800" strike="noStrike" u="none">
              <a:solidFill>
                <a:srgbClr val="000000"/>
              </a:solidFill>
              <a:effectLst/>
              <a:uFillTx/>
              <a:latin typeface="Arial"/>
            </a:endParaRPr>
          </a:p>
        </p:txBody>
      </p:sp>
      <p:sp>
        <p:nvSpPr>
          <p:cNvPr id="169" name=""/>
          <p:cNvSpPr/>
          <p:nvPr/>
        </p:nvSpPr>
        <p:spPr>
          <a:xfrm>
            <a:off x="11700000" y="6233040"/>
            <a:ext cx="1314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EE544F6E-F180-4AB1-8DDC-1128B506A262}"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
        <p:nvSpPr>
          <p:cNvPr id="170" name="Google Shape;137;p 5"/>
          <p:cNvSpPr/>
          <p:nvPr/>
        </p:nvSpPr>
        <p:spPr>
          <a:xfrm>
            <a:off x="2265120" y="130464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71" name="Google Shape;137;p 6"/>
          <p:cNvSpPr/>
          <p:nvPr/>
        </p:nvSpPr>
        <p:spPr>
          <a:xfrm>
            <a:off x="7665120" y="130464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72" name="" descr=""/>
          <p:cNvPicPr/>
          <p:nvPr/>
        </p:nvPicPr>
        <p:blipFill>
          <a:blip r:embed="rId3"/>
          <a:stretch/>
        </p:blipFill>
        <p:spPr>
          <a:xfrm>
            <a:off x="360000" y="1800000"/>
            <a:ext cx="5701680" cy="3599280"/>
          </a:xfrm>
          <a:prstGeom prst="rect">
            <a:avLst/>
          </a:prstGeom>
          <a:noFill/>
          <a:ln w="0">
            <a:noFill/>
          </a:ln>
        </p:spPr>
      </p:pic>
      <p:pic>
        <p:nvPicPr>
          <p:cNvPr id="173" name="" descr=""/>
          <p:cNvPicPr/>
          <p:nvPr/>
        </p:nvPicPr>
        <p:blipFill>
          <a:blip r:embed="rId4"/>
          <a:stretch/>
        </p:blipFill>
        <p:spPr>
          <a:xfrm>
            <a:off x="5961600" y="1720800"/>
            <a:ext cx="5586480" cy="359928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Google Shape;240;p28"/>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rPr>
              <a:t>Заключение</a:t>
            </a:r>
            <a:endParaRPr b="0" lang="ru-RU" sz="2800" strike="noStrike" u="none">
              <a:solidFill>
                <a:srgbClr val="000000"/>
              </a:solidFill>
              <a:effectLst/>
              <a:uFillTx/>
              <a:latin typeface="Arial"/>
            </a:endParaRPr>
          </a:p>
        </p:txBody>
      </p:sp>
      <p:pic>
        <p:nvPicPr>
          <p:cNvPr id="175" name="Google Shape;241;p28" descr=""/>
          <p:cNvPicPr/>
          <p:nvPr/>
        </p:nvPicPr>
        <p:blipFill>
          <a:blip r:embed="rId1"/>
          <a:stretch/>
        </p:blipFill>
        <p:spPr>
          <a:xfrm>
            <a:off x="10112760" y="-176760"/>
            <a:ext cx="2139120" cy="1444680"/>
          </a:xfrm>
          <a:prstGeom prst="rect">
            <a:avLst/>
          </a:prstGeom>
          <a:noFill/>
          <a:ln w="0">
            <a:noFill/>
          </a:ln>
        </p:spPr>
      </p:pic>
      <p:pic>
        <p:nvPicPr>
          <p:cNvPr id="176" name="Google Shape;242;p28" descr=""/>
          <p:cNvPicPr/>
          <p:nvPr/>
        </p:nvPicPr>
        <p:blipFill>
          <a:blip r:embed="rId2"/>
          <a:stretch/>
        </p:blipFill>
        <p:spPr>
          <a:xfrm>
            <a:off x="290520" y="318960"/>
            <a:ext cx="1383840" cy="471960"/>
          </a:xfrm>
          <a:prstGeom prst="rect">
            <a:avLst/>
          </a:prstGeom>
          <a:noFill/>
          <a:ln w="0">
            <a:noFill/>
          </a:ln>
        </p:spPr>
      </p:pic>
      <p:sp>
        <p:nvSpPr>
          <p:cNvPr id="177" name="PlaceHolder 1"/>
          <p:cNvSpPr>
            <a:spLocks noGrp="1"/>
          </p:cNvSpPr>
          <p:nvPr>
            <p:ph type="subTitle"/>
          </p:nvPr>
        </p:nvSpPr>
        <p:spPr>
          <a:xfrm>
            <a:off x="1599120" y="1269720"/>
            <a:ext cx="8768160" cy="472860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Результат: поставленная цель в результате выполненных исследований достигнута, по результатам оценки параметров функции отклика точечных целей после применения процедур компенсации было восстановлено требуемое качество РЛИ. По результатам оценки применимости методов приближённый метод даёт существенно более плохое качество изображения, следовательно базовый метод является более предпочтительным к использованию.</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Дальнейшие направления исследований:</a:t>
            </a:r>
            <a:endParaRPr b="0" lang="ru-RU" sz="2000" strike="noStrike" u="none">
              <a:solidFill>
                <a:srgbClr val="000000"/>
              </a:solidFill>
              <a:effectLst/>
              <a:uFillTx/>
              <a:latin typeface="Arial"/>
            </a:endParaRPr>
          </a:p>
          <a:p>
            <a:pPr marL="343080" indent="-34308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Исследования при ненулевых углах скоса и различных видах функции искажения траектории.</a:t>
            </a:r>
            <a:endParaRPr b="0" lang="ru-RU" sz="2000" strike="noStrike" u="none">
              <a:solidFill>
                <a:srgbClr val="000000"/>
              </a:solidFill>
              <a:effectLst/>
              <a:uFillTx/>
              <a:latin typeface="Arial"/>
            </a:endParaRPr>
          </a:p>
          <a:p>
            <a:pPr marL="343080" indent="-34308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Отладка и применение алгоритмов компенсации для реальных данных с самолётного РСА макета РЛК Радиолокация-Х разработки АО РКС.</a:t>
            </a:r>
            <a:endParaRPr b="0" lang="ru-RU" sz="2000" strike="noStrike" u="none">
              <a:solidFill>
                <a:srgbClr val="000000"/>
              </a:solidFill>
              <a:effectLst/>
              <a:uFillTx/>
              <a:latin typeface="Arial"/>
            </a:endParaRPr>
          </a:p>
        </p:txBody>
      </p:sp>
      <p:sp>
        <p:nvSpPr>
          <p:cNvPr id="178"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1472284A-BA8C-48E0-9C7C-7F9B78D34774}"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248;p29" descr=""/>
          <p:cNvPicPr/>
          <p:nvPr/>
        </p:nvPicPr>
        <p:blipFill>
          <a:blip r:embed="rId1"/>
          <a:stretch/>
        </p:blipFill>
        <p:spPr>
          <a:xfrm>
            <a:off x="10112760" y="-176760"/>
            <a:ext cx="2139120" cy="1444680"/>
          </a:xfrm>
          <a:prstGeom prst="rect">
            <a:avLst/>
          </a:prstGeom>
          <a:noFill/>
          <a:ln w="0">
            <a:noFill/>
          </a:ln>
        </p:spPr>
      </p:pic>
      <p:pic>
        <p:nvPicPr>
          <p:cNvPr id="180" name="Google Shape;249;p29" descr=""/>
          <p:cNvPicPr/>
          <p:nvPr/>
        </p:nvPicPr>
        <p:blipFill>
          <a:blip r:embed="rId2"/>
          <a:stretch/>
        </p:blipFill>
        <p:spPr>
          <a:xfrm>
            <a:off x="290520" y="318960"/>
            <a:ext cx="1383840" cy="471960"/>
          </a:xfrm>
          <a:prstGeom prst="rect">
            <a:avLst/>
          </a:prstGeom>
          <a:noFill/>
          <a:ln w="0">
            <a:noFill/>
          </a:ln>
        </p:spPr>
      </p:pic>
      <p:sp>
        <p:nvSpPr>
          <p:cNvPr id="181" name="Google Shape;250;p29"/>
          <p:cNvSpPr/>
          <p:nvPr/>
        </p:nvSpPr>
        <p:spPr>
          <a:xfrm>
            <a:off x="2530800" y="2633040"/>
            <a:ext cx="7408080" cy="1331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1" lang="en-US" sz="4800" strike="noStrike" u="none">
                <a:solidFill>
                  <a:schemeClr val="dk1"/>
                </a:solidFill>
                <a:effectLst/>
                <a:uFillTx/>
                <a:latin typeface="Times New Roman"/>
                <a:ea typeface="Times New Roman"/>
              </a:rPr>
              <a:t>Благодарю за внимание!</a:t>
            </a:r>
            <a:endParaRPr b="0" lang="ru-RU" sz="4800" strike="noStrike" u="none">
              <a:solidFill>
                <a:srgbClr val="000000"/>
              </a:solidFill>
              <a:effectLst/>
              <a:uFillTx/>
              <a:latin typeface="Arial"/>
            </a:endParaRPr>
          </a:p>
        </p:txBody>
      </p:sp>
      <p:sp>
        <p:nvSpPr>
          <p:cNvPr id="182"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E218CBD6-39D1-43DE-8016-271AF52DE28E}"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255;p30"/>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Библиография</a:t>
            </a:r>
            <a:endParaRPr b="0" lang="ru-RU" sz="2800" strike="noStrike" u="none">
              <a:solidFill>
                <a:srgbClr val="000000"/>
              </a:solidFill>
              <a:effectLst/>
              <a:uFillTx/>
              <a:latin typeface="Arial"/>
            </a:endParaRPr>
          </a:p>
        </p:txBody>
      </p:sp>
      <p:pic>
        <p:nvPicPr>
          <p:cNvPr id="184" name="Google Shape;256;p30" descr=""/>
          <p:cNvPicPr/>
          <p:nvPr/>
        </p:nvPicPr>
        <p:blipFill>
          <a:blip r:embed="rId1"/>
          <a:stretch/>
        </p:blipFill>
        <p:spPr>
          <a:xfrm>
            <a:off x="10112760" y="-176760"/>
            <a:ext cx="2139120" cy="1444680"/>
          </a:xfrm>
          <a:prstGeom prst="rect">
            <a:avLst/>
          </a:prstGeom>
          <a:noFill/>
          <a:ln w="0">
            <a:noFill/>
          </a:ln>
        </p:spPr>
      </p:pic>
      <p:pic>
        <p:nvPicPr>
          <p:cNvPr id="185" name="Google Shape;257;p30" descr=""/>
          <p:cNvPicPr/>
          <p:nvPr/>
        </p:nvPicPr>
        <p:blipFill>
          <a:blip r:embed="rId2"/>
          <a:stretch/>
        </p:blipFill>
        <p:spPr>
          <a:xfrm>
            <a:off x="290520" y="318960"/>
            <a:ext cx="1383840" cy="471960"/>
          </a:xfrm>
          <a:prstGeom prst="rect">
            <a:avLst/>
          </a:prstGeom>
          <a:noFill/>
          <a:ln w="0">
            <a:noFill/>
          </a:ln>
        </p:spPr>
      </p:pic>
      <p:sp>
        <p:nvSpPr>
          <p:cNvPr id="186" name="PlaceHolder 1"/>
          <p:cNvSpPr>
            <a:spLocks noGrp="1"/>
          </p:cNvSpPr>
          <p:nvPr>
            <p:ph type="subTitle"/>
          </p:nvPr>
        </p:nvSpPr>
        <p:spPr>
          <a:xfrm>
            <a:off x="1591920" y="1163520"/>
            <a:ext cx="8768160" cy="5411520"/>
          </a:xfrm>
          <a:prstGeom prst="rect">
            <a:avLst/>
          </a:prstGeom>
          <a:noFill/>
          <a:ln w="0">
            <a:noFill/>
          </a:ln>
        </p:spPr>
        <p:txBody>
          <a:bodyPr lIns="91440" rIns="91440" tIns="45720" bIns="45720" anchor="t">
            <a:noAutofit/>
          </a:bodyPr>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Верба В. С.</a:t>
            </a:r>
            <a:r>
              <a:rPr b="0" lang="ru-RU" sz="2000" strike="noStrike" u="none">
                <a:solidFill>
                  <a:schemeClr val="dk1"/>
                </a:solidFill>
                <a:effectLst/>
                <a:uFillTx/>
                <a:latin typeface="Times New Roman"/>
                <a:ea typeface="Times New Roman"/>
              </a:rPr>
              <a:t> [и др.]. Радиолокационные системы землеобзора космического базирования. — М.: Радиотехника, 2010.</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Кондратенков Г. С., Фролов А. Ю.</a:t>
            </a:r>
            <a:r>
              <a:rPr b="0" lang="ru-RU" sz="2000" strike="noStrike" u="none">
                <a:solidFill>
                  <a:schemeClr val="dk1"/>
                </a:solidFill>
                <a:effectLst/>
                <a:uFillTx/>
                <a:latin typeface="Times New Roman"/>
                <a:ea typeface="Times New Roman"/>
              </a:rPr>
              <a:t> Радиовидиние. Радиолокационные системы дистанционного зондирования Земли. — М.: Радиотехника, 2005.</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Reigber A.</a:t>
            </a:r>
            <a:r>
              <a:rPr b="0" lang="ru-RU" sz="2000" strike="noStrike" u="none">
                <a:solidFill>
                  <a:schemeClr val="dk1"/>
                </a:solidFill>
                <a:effectLst/>
                <a:uFillTx/>
                <a:latin typeface="Times New Roman"/>
                <a:ea typeface="Times New Roman"/>
              </a:rPr>
              <a:t> [et al.]. Very-High-Resolution Airborne Synthetic Aperture Radar Imaging: Signal Processing and Applications // Proceedings of the IEEE, vol. 101, no. 3, pp. 759-783, March 2013. DOI: 10.1109/JPROC.2012.2220511.</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Chen C. H.</a:t>
            </a:r>
            <a:r>
              <a:rPr b="0" lang="ru-RU" sz="2000" strike="noStrike" u="none">
                <a:solidFill>
                  <a:schemeClr val="dk1"/>
                </a:solidFill>
                <a:effectLst/>
                <a:uFillTx/>
                <a:latin typeface="Times New Roman"/>
                <a:ea typeface="Times New Roman"/>
              </a:rPr>
              <a:t> Principals of synthetic aperture radar imaging — Boca Raton: CRC press, 2016.</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Zaugg E. C., Long D. G.</a:t>
            </a:r>
            <a:r>
              <a:rPr b="0" lang="ru-RU" sz="2000" strike="noStrike" u="none">
                <a:solidFill>
                  <a:schemeClr val="dk1"/>
                </a:solidFill>
                <a:effectLst/>
                <a:uFillTx/>
                <a:latin typeface="Times New Roman"/>
                <a:ea typeface="Times New Roman"/>
              </a:rPr>
              <a:t> Theory and Application of Motion Compensation for LFM-CW SAR // IEEE Transactions on Geoscience and Remote Sensing. Oct. 2008. V. 46. № 10. Р. 2990-2998. DOI: 10.1109/TGRS.2008.921958.</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Cumming I. G., Wong F.</a:t>
            </a:r>
            <a:r>
              <a:rPr b="0" lang="ru-RU" sz="2000" strike="noStrike" u="none">
                <a:solidFill>
                  <a:schemeClr val="dk1"/>
                </a:solidFill>
                <a:effectLst/>
                <a:uFillTx/>
                <a:latin typeface="Times New Roman"/>
                <a:ea typeface="Times New Roman"/>
              </a:rPr>
              <a:t> H. Digital processing of synthetic aperture radar data — Boston: Artech house, 2005.</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Zaugg E. C., Long D. G.</a:t>
            </a:r>
            <a:r>
              <a:rPr b="0" lang="ru-RU" sz="2000" strike="noStrike" u="none">
                <a:solidFill>
                  <a:schemeClr val="dk1"/>
                </a:solidFill>
                <a:effectLst/>
                <a:uFillTx/>
                <a:latin typeface="Times New Roman"/>
                <a:ea typeface="Times New Roman"/>
              </a:rPr>
              <a:t> Generalized SAR processing and motion compensation. 2008.</a:t>
            </a:r>
            <a:endParaRPr b="0" lang="ru-RU" sz="2000" strike="noStrike" u="none">
              <a:solidFill>
                <a:srgbClr val="000000"/>
              </a:solidFill>
              <a:effectLst/>
              <a:uFillTx/>
              <a:latin typeface="Arial"/>
            </a:endParaRPr>
          </a:p>
        </p:txBody>
      </p:sp>
      <p:sp>
        <p:nvSpPr>
          <p:cNvPr id="187"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9A59DF1B-331C-4373-9793-75D4D4B587E6}"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Google Shape;94;p14"/>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en-US" sz="2800" strike="noStrike" u="none">
                <a:solidFill>
                  <a:srgbClr val="000000"/>
                </a:solidFill>
                <a:effectLst/>
                <a:uFillTx/>
                <a:latin typeface="Times New Roman"/>
                <a:ea typeface="Times New Roman"/>
              </a:rPr>
              <a:t>Актуальность</a:t>
            </a:r>
            <a:r>
              <a:rPr b="1" lang="ru-RU" sz="2800" strike="noStrike" u="none">
                <a:solidFill>
                  <a:srgbClr val="000000"/>
                </a:solidFill>
                <a:effectLst/>
                <a:uFillTx/>
                <a:latin typeface="Times New Roman"/>
                <a:ea typeface="Times New Roman"/>
              </a:rPr>
              <a:t> темы работы</a:t>
            </a:r>
            <a:r>
              <a:rPr b="1" lang="en-US" sz="2800" strike="noStrike" u="none">
                <a:solidFill>
                  <a:srgbClr val="000000"/>
                </a:solidFill>
                <a:effectLst/>
                <a:uFillTx/>
                <a:latin typeface="Times New Roman"/>
                <a:ea typeface="Times New Roman"/>
              </a:rPr>
              <a:t> </a:t>
            </a:r>
            <a:endParaRPr b="0" lang="ru-RU" sz="2800" strike="noStrike" u="none">
              <a:solidFill>
                <a:srgbClr val="000000"/>
              </a:solidFill>
              <a:effectLst/>
              <a:uFillTx/>
              <a:latin typeface="Arial"/>
            </a:endParaRPr>
          </a:p>
        </p:txBody>
      </p:sp>
      <p:pic>
        <p:nvPicPr>
          <p:cNvPr id="66" name="Google Shape;95;p14" descr=""/>
          <p:cNvPicPr/>
          <p:nvPr/>
        </p:nvPicPr>
        <p:blipFill>
          <a:blip r:embed="rId1"/>
          <a:stretch/>
        </p:blipFill>
        <p:spPr>
          <a:xfrm>
            <a:off x="10112760" y="-176760"/>
            <a:ext cx="2139120" cy="1444680"/>
          </a:xfrm>
          <a:prstGeom prst="rect">
            <a:avLst/>
          </a:prstGeom>
          <a:noFill/>
          <a:ln w="0">
            <a:noFill/>
          </a:ln>
        </p:spPr>
      </p:pic>
      <p:pic>
        <p:nvPicPr>
          <p:cNvPr id="67" name="Google Shape;96;p14" descr=""/>
          <p:cNvPicPr/>
          <p:nvPr/>
        </p:nvPicPr>
        <p:blipFill>
          <a:blip r:embed="rId2"/>
          <a:stretch/>
        </p:blipFill>
        <p:spPr>
          <a:xfrm>
            <a:off x="290520" y="318960"/>
            <a:ext cx="1383840" cy="471960"/>
          </a:xfrm>
          <a:prstGeom prst="rect">
            <a:avLst/>
          </a:prstGeom>
          <a:noFill/>
          <a:ln w="0">
            <a:noFill/>
          </a:ln>
        </p:spPr>
      </p:pic>
      <p:sp>
        <p:nvSpPr>
          <p:cNvPr id="68" name="PlaceHolder 1"/>
          <p:cNvSpPr>
            <a:spLocks noGrp="1"/>
          </p:cNvSpPr>
          <p:nvPr>
            <p:ph type="subTitle"/>
          </p:nvPr>
        </p:nvSpPr>
        <p:spPr>
          <a:xfrm>
            <a:off x="402120" y="1269720"/>
            <a:ext cx="11196360" cy="3751200"/>
          </a:xfrm>
          <a:prstGeom prst="rect">
            <a:avLst/>
          </a:prstGeom>
          <a:noFill/>
          <a:ln w="0">
            <a:noFill/>
          </a:ln>
        </p:spPr>
        <p:txBody>
          <a:bodyPr lIns="91440" rIns="91440" tIns="45720" bIns="45720" anchor="t">
            <a:noAutofit/>
          </a:bodyPr>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Проблемой получения качественных изображений с использованием РСА авиационного базирования является нестабильность траектории при съёмке</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Традиционным способом решения является вычислительно-затратная процедура автофокусировки</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a:t>
            </a:r>
            <a:endParaRPr b="0" lang="ru-RU" sz="2000" strike="noStrike" u="none">
              <a:solidFill>
                <a:srgbClr val="000000"/>
              </a:solidFill>
              <a:effectLst/>
              <a:uFillTx/>
              <a:latin typeface="Arial"/>
            </a:endParaRPr>
          </a:p>
        </p:txBody>
      </p:sp>
      <p:sp>
        <p:nvSpPr>
          <p:cNvPr id="69" name="Google Shape;98;p14"/>
          <p:cNvSpPr/>
          <p:nvPr/>
        </p:nvSpPr>
        <p:spPr>
          <a:xfrm>
            <a:off x="3633480" y="6227640"/>
            <a:ext cx="647748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en-US" sz="1800" strike="noStrike" u="none">
                <a:solidFill>
                  <a:schemeClr val="dk1"/>
                </a:solidFill>
                <a:effectLst/>
                <a:uFillTx/>
                <a:latin typeface="Calibri"/>
                <a:ea typeface="Calibri"/>
              </a:rPr>
              <a:t>Несфокусированное и исправленное изображения</a:t>
            </a:r>
            <a:endParaRPr b="0" lang="ru-RU" sz="1800" strike="noStrike" u="none">
              <a:solidFill>
                <a:srgbClr val="000000"/>
              </a:solidFill>
              <a:effectLst/>
              <a:uFillTx/>
              <a:latin typeface="Arial"/>
            </a:endParaRPr>
          </a:p>
        </p:txBody>
      </p:sp>
      <p:pic>
        <p:nvPicPr>
          <p:cNvPr id="70" name="Google Shape;99;p14" descr=""/>
          <p:cNvPicPr/>
          <p:nvPr/>
        </p:nvPicPr>
        <p:blipFill>
          <a:blip r:embed="rId3"/>
          <a:stretch/>
        </p:blipFill>
        <p:spPr>
          <a:xfrm>
            <a:off x="3499200" y="3642480"/>
            <a:ext cx="5484600" cy="2583360"/>
          </a:xfrm>
          <a:prstGeom prst="rect">
            <a:avLst/>
          </a:prstGeom>
          <a:noFill/>
          <a:ln w="0">
            <a:noFill/>
          </a:ln>
        </p:spPr>
      </p:pic>
      <p:sp>
        <p:nvSpPr>
          <p:cNvPr id="71" name=""/>
          <p:cNvSpPr/>
          <p:nvPr/>
        </p:nvSpPr>
        <p:spPr>
          <a:xfrm>
            <a:off x="11700000" y="623268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BFA3A148-C08D-4E74-B014-2A1A57743A83}"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Google Shape;104;p15"/>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Актуальность темы работы</a:t>
            </a:r>
            <a:r>
              <a:rPr b="1" lang="en-US" sz="2800" strike="noStrike" u="none">
                <a:solidFill>
                  <a:srgbClr val="000000"/>
                </a:solidFill>
                <a:effectLst/>
                <a:uFillTx/>
                <a:latin typeface="Times New Roman"/>
                <a:ea typeface="Times New Roman"/>
              </a:rPr>
              <a:t> </a:t>
            </a:r>
            <a:endParaRPr b="0" lang="ru-RU" sz="2800" strike="noStrike" u="none">
              <a:solidFill>
                <a:srgbClr val="000000"/>
              </a:solidFill>
              <a:effectLst/>
              <a:uFillTx/>
              <a:latin typeface="Arial"/>
            </a:endParaRPr>
          </a:p>
        </p:txBody>
      </p:sp>
      <p:pic>
        <p:nvPicPr>
          <p:cNvPr id="73" name="Google Shape;105;p15" descr=""/>
          <p:cNvPicPr/>
          <p:nvPr/>
        </p:nvPicPr>
        <p:blipFill>
          <a:blip r:embed="rId1"/>
          <a:stretch/>
        </p:blipFill>
        <p:spPr>
          <a:xfrm>
            <a:off x="10112760" y="-176760"/>
            <a:ext cx="2139120" cy="1444680"/>
          </a:xfrm>
          <a:prstGeom prst="rect">
            <a:avLst/>
          </a:prstGeom>
          <a:noFill/>
          <a:ln w="0">
            <a:noFill/>
          </a:ln>
        </p:spPr>
      </p:pic>
      <p:pic>
        <p:nvPicPr>
          <p:cNvPr id="74" name="Google Shape;106;p15" descr=""/>
          <p:cNvPicPr/>
          <p:nvPr/>
        </p:nvPicPr>
        <p:blipFill>
          <a:blip r:embed="rId2"/>
          <a:stretch/>
        </p:blipFill>
        <p:spPr>
          <a:xfrm>
            <a:off x="290520" y="318960"/>
            <a:ext cx="1383840" cy="471960"/>
          </a:xfrm>
          <a:prstGeom prst="rect">
            <a:avLst/>
          </a:prstGeom>
          <a:noFill/>
          <a:ln w="0">
            <a:noFill/>
          </a:ln>
        </p:spPr>
      </p:pic>
      <p:sp>
        <p:nvSpPr>
          <p:cNvPr id="75" name="PlaceHolder 1"/>
          <p:cNvSpPr>
            <a:spLocks noGrp="1"/>
          </p:cNvSpPr>
          <p:nvPr>
            <p:ph type="subTitle"/>
          </p:nvPr>
        </p:nvSpPr>
        <p:spPr>
          <a:xfrm>
            <a:off x="1599120" y="1269720"/>
            <a:ext cx="8768160" cy="375120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Цель: Исправление траекторных нестабильностей с помощью использования траекторной информации при синтезе радиолокационных изображений (РЛИ)</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Объект исследования: траекторные нестабильности (ТН)</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Предмет исследования: подходы к компенсации ТН</a:t>
            </a:r>
            <a:endParaRPr b="0" lang="ru-RU" sz="2000" strike="noStrike" u="none">
              <a:solidFill>
                <a:srgbClr val="000000"/>
              </a:solidFill>
              <a:effectLst/>
              <a:uFillTx/>
              <a:latin typeface="Arial"/>
            </a:endParaRPr>
          </a:p>
        </p:txBody>
      </p:sp>
      <p:sp>
        <p:nvSpPr>
          <p:cNvPr id="76"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A6D6A34-0F6F-4790-B9F4-B5D823971899}"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Google Shape;104;p15"/>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Цель и задачи исследования</a:t>
            </a:r>
            <a:endParaRPr b="0" lang="ru-RU" sz="2800" strike="noStrike" u="none">
              <a:solidFill>
                <a:srgbClr val="000000"/>
              </a:solidFill>
              <a:effectLst/>
              <a:uFillTx/>
              <a:latin typeface="Arial"/>
            </a:endParaRPr>
          </a:p>
        </p:txBody>
      </p:sp>
      <p:pic>
        <p:nvPicPr>
          <p:cNvPr id="78" name="Google Shape;105;p15" descr=""/>
          <p:cNvPicPr/>
          <p:nvPr/>
        </p:nvPicPr>
        <p:blipFill>
          <a:blip r:embed="rId1"/>
          <a:stretch/>
        </p:blipFill>
        <p:spPr>
          <a:xfrm>
            <a:off x="10112760" y="-176760"/>
            <a:ext cx="2139120" cy="1444680"/>
          </a:xfrm>
          <a:prstGeom prst="rect">
            <a:avLst/>
          </a:prstGeom>
          <a:noFill/>
          <a:ln w="0">
            <a:noFill/>
          </a:ln>
        </p:spPr>
      </p:pic>
      <p:pic>
        <p:nvPicPr>
          <p:cNvPr id="79" name="Google Shape;106;p15" descr=""/>
          <p:cNvPicPr/>
          <p:nvPr/>
        </p:nvPicPr>
        <p:blipFill>
          <a:blip r:embed="rId2"/>
          <a:stretch/>
        </p:blipFill>
        <p:spPr>
          <a:xfrm>
            <a:off x="290520" y="318960"/>
            <a:ext cx="1383840" cy="471960"/>
          </a:xfrm>
          <a:prstGeom prst="rect">
            <a:avLst/>
          </a:prstGeom>
          <a:noFill/>
          <a:ln w="0">
            <a:noFill/>
          </a:ln>
        </p:spPr>
      </p:pic>
      <p:sp>
        <p:nvSpPr>
          <p:cNvPr id="80" name="PlaceHolder 1"/>
          <p:cNvSpPr>
            <a:spLocks noGrp="1"/>
          </p:cNvSpPr>
          <p:nvPr>
            <p:ph type="subTitle"/>
          </p:nvPr>
        </p:nvSpPr>
        <p:spPr>
          <a:xfrm>
            <a:off x="1599120" y="1269720"/>
            <a:ext cx="8768160" cy="375120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Задачи:</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Проанализировать существующие подходы к компенсации траекторных нестабильностей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Реализовать модель отражённого сигнала РСА от точечных целей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Реализовать дальностно-доплеровский алгоритм синтеза РЛИ и процедуры компенсации траекторных отклонений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Провести анализ качества реализованных алгоритмов коррекции траекторных искажений по модельным радиолокационным и навигационным данным.</a:t>
            </a:r>
            <a:endParaRPr b="0" lang="ru-RU" sz="2000" strike="noStrike" u="none">
              <a:solidFill>
                <a:srgbClr val="000000"/>
              </a:solidFill>
              <a:effectLst/>
              <a:uFillTx/>
              <a:latin typeface="Arial"/>
            </a:endParaRPr>
          </a:p>
        </p:txBody>
      </p:sp>
      <p:sp>
        <p:nvSpPr>
          <p:cNvPr id="81"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5E3DF647-9A0E-400F-80BC-882A4439A564}"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Google Shape;104;p15"/>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Цель и задачи исследования</a:t>
            </a:r>
            <a:endParaRPr b="0" lang="ru-RU" sz="2800" strike="noStrike" u="none">
              <a:solidFill>
                <a:srgbClr val="000000"/>
              </a:solidFill>
              <a:effectLst/>
              <a:uFillTx/>
              <a:latin typeface="Arial"/>
            </a:endParaRPr>
          </a:p>
        </p:txBody>
      </p:sp>
      <p:pic>
        <p:nvPicPr>
          <p:cNvPr id="83" name="Google Shape;105;p15" descr=""/>
          <p:cNvPicPr/>
          <p:nvPr/>
        </p:nvPicPr>
        <p:blipFill>
          <a:blip r:embed="rId1"/>
          <a:stretch/>
        </p:blipFill>
        <p:spPr>
          <a:xfrm>
            <a:off x="10112760" y="-176760"/>
            <a:ext cx="2139120" cy="1444680"/>
          </a:xfrm>
          <a:prstGeom prst="rect">
            <a:avLst/>
          </a:prstGeom>
          <a:noFill/>
          <a:ln w="0">
            <a:noFill/>
          </a:ln>
        </p:spPr>
      </p:pic>
      <p:pic>
        <p:nvPicPr>
          <p:cNvPr id="84" name="Google Shape;106;p15" descr=""/>
          <p:cNvPicPr/>
          <p:nvPr/>
        </p:nvPicPr>
        <p:blipFill>
          <a:blip r:embed="rId2"/>
          <a:stretch/>
        </p:blipFill>
        <p:spPr>
          <a:xfrm>
            <a:off x="290520" y="318960"/>
            <a:ext cx="1383840" cy="471960"/>
          </a:xfrm>
          <a:prstGeom prst="rect">
            <a:avLst/>
          </a:prstGeom>
          <a:noFill/>
          <a:ln w="0">
            <a:noFill/>
          </a:ln>
        </p:spPr>
      </p:pic>
      <p:sp>
        <p:nvSpPr>
          <p:cNvPr id="85" name="PlaceHolder 1"/>
          <p:cNvSpPr>
            <a:spLocks noGrp="1"/>
          </p:cNvSpPr>
          <p:nvPr>
            <p:ph type="subTitle"/>
          </p:nvPr>
        </p:nvSpPr>
        <p:spPr>
          <a:xfrm>
            <a:off x="1599120" y="1269720"/>
            <a:ext cx="8768160" cy="477684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Ввиду того, что проблема нестабильности траектории существенна для РСА авиационного базирования, на данный момент разработаны различные подходы к компенсации ТН, которые можно разделить на 2 класса:</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1. Основанные на процедуре автофокусировки.</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Данные методы являются классическим способом компенсации, их реализации представлены, например, в [1].</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2. Основанные на применении фазовых множителей.</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Данный подход основан на использовании навигационной информации о траектории носителя РСА и в последнее время получил активное развитие благодаря появлению достаточно точных навигационных систем. Различные алгоритмы, основанные на данном подходе, представлены в статьях [3], [5], [7].</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В работе применяется именно такие методы как более актуальные. </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p:txBody>
      </p:sp>
      <p:sp>
        <p:nvSpPr>
          <p:cNvPr id="86"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0EEE9CB1-B0E9-4DC4-BFAA-38DA8E0B684E}"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Google Shape;104;p15"/>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Постановка задачи исследования</a:t>
            </a:r>
            <a:endParaRPr b="0" lang="ru-RU" sz="2800" strike="noStrike" u="none">
              <a:solidFill>
                <a:srgbClr val="000000"/>
              </a:solidFill>
              <a:effectLst/>
              <a:uFillTx/>
              <a:latin typeface="Arial"/>
            </a:endParaRPr>
          </a:p>
        </p:txBody>
      </p:sp>
      <p:pic>
        <p:nvPicPr>
          <p:cNvPr id="88" name="Google Shape;105;p15" descr=""/>
          <p:cNvPicPr/>
          <p:nvPr/>
        </p:nvPicPr>
        <p:blipFill>
          <a:blip r:embed="rId1"/>
          <a:stretch/>
        </p:blipFill>
        <p:spPr>
          <a:xfrm>
            <a:off x="10112760" y="-176760"/>
            <a:ext cx="2139120" cy="1444680"/>
          </a:xfrm>
          <a:prstGeom prst="rect">
            <a:avLst/>
          </a:prstGeom>
          <a:noFill/>
          <a:ln w="0">
            <a:noFill/>
          </a:ln>
        </p:spPr>
      </p:pic>
      <p:pic>
        <p:nvPicPr>
          <p:cNvPr id="89" name="Google Shape;106;p15" descr=""/>
          <p:cNvPicPr/>
          <p:nvPr/>
        </p:nvPicPr>
        <p:blipFill>
          <a:blip r:embed="rId2"/>
          <a:stretch/>
        </p:blipFill>
        <p:spPr>
          <a:xfrm>
            <a:off x="290520" y="318960"/>
            <a:ext cx="1383840" cy="471960"/>
          </a:xfrm>
          <a:prstGeom prst="rect">
            <a:avLst/>
          </a:prstGeom>
          <a:noFill/>
          <a:ln w="0">
            <a:noFill/>
          </a:ln>
        </p:spPr>
      </p:pic>
      <p:sp>
        <p:nvSpPr>
          <p:cNvPr id="90" name="PlaceHolder 1"/>
          <p:cNvSpPr>
            <a:spLocks noGrp="1"/>
          </p:cNvSpPr>
          <p:nvPr>
            <p:ph type="subTitle"/>
          </p:nvPr>
        </p:nvSpPr>
        <p:spPr>
          <a:xfrm>
            <a:off x="1599120" y="1269720"/>
            <a:ext cx="8768160" cy="375120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Таким образом, для достижения заданной цели требуется:</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Реализовать модель сигнала РСА и провести симуляции при различных входных параметрах</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Определить критерий качества РЛИ на основании параметров функции отклика точечной цели</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На основании данного критерия провести анализ работы алгоритмов компенсации и пределы их применимости</a:t>
            </a:r>
            <a:endParaRPr b="0" lang="ru-RU" sz="2000" strike="noStrike" u="none">
              <a:solidFill>
                <a:srgbClr val="000000"/>
              </a:solidFill>
              <a:effectLst/>
              <a:uFillTx/>
              <a:latin typeface="Arial"/>
            </a:endParaRPr>
          </a:p>
        </p:txBody>
      </p:sp>
      <p:sp>
        <p:nvSpPr>
          <p:cNvPr id="91"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1A336EE-C703-422B-B5BE-DEB0A93EF4E5}"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Google Shape;104;p15"/>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Анализ теоретических основ решения проблемы</a:t>
            </a:r>
            <a:endParaRPr b="0" lang="ru-RU" sz="2800" strike="noStrike" u="none">
              <a:solidFill>
                <a:srgbClr val="000000"/>
              </a:solidFill>
              <a:effectLst/>
              <a:uFillTx/>
              <a:latin typeface="Arial"/>
            </a:endParaRPr>
          </a:p>
        </p:txBody>
      </p:sp>
      <p:pic>
        <p:nvPicPr>
          <p:cNvPr id="93" name="Google Shape;105;p15" descr=""/>
          <p:cNvPicPr/>
          <p:nvPr/>
        </p:nvPicPr>
        <p:blipFill>
          <a:blip r:embed="rId1"/>
          <a:stretch/>
        </p:blipFill>
        <p:spPr>
          <a:xfrm>
            <a:off x="10112760" y="-176760"/>
            <a:ext cx="2139120" cy="1444680"/>
          </a:xfrm>
          <a:prstGeom prst="rect">
            <a:avLst/>
          </a:prstGeom>
          <a:noFill/>
          <a:ln w="0">
            <a:noFill/>
          </a:ln>
        </p:spPr>
      </p:pic>
      <p:pic>
        <p:nvPicPr>
          <p:cNvPr id="94" name="Google Shape;106;p15" descr=""/>
          <p:cNvPicPr/>
          <p:nvPr/>
        </p:nvPicPr>
        <p:blipFill>
          <a:blip r:embed="rId2"/>
          <a:stretch/>
        </p:blipFill>
        <p:spPr>
          <a:xfrm>
            <a:off x="290520" y="318960"/>
            <a:ext cx="1383840" cy="471960"/>
          </a:xfrm>
          <a:prstGeom prst="rect">
            <a:avLst/>
          </a:prstGeom>
          <a:noFill/>
          <a:ln w="0">
            <a:noFill/>
          </a:ln>
        </p:spPr>
      </p:pic>
      <p:pic>
        <p:nvPicPr>
          <p:cNvPr id="95" name="Рисунок 2" descr=""/>
          <p:cNvPicPr/>
          <p:nvPr/>
        </p:nvPicPr>
        <p:blipFill>
          <a:blip r:embed="rId3"/>
          <a:stretch/>
        </p:blipFill>
        <p:spPr>
          <a:xfrm>
            <a:off x="6995880" y="1875600"/>
            <a:ext cx="4426200" cy="2954880"/>
          </a:xfrm>
          <a:prstGeom prst="rect">
            <a:avLst/>
          </a:prstGeom>
          <a:noFill/>
          <a:ln w="0">
            <a:noFill/>
          </a:ln>
        </p:spPr>
      </p:pic>
      <p:pic>
        <p:nvPicPr>
          <p:cNvPr id="96" name="Google Shape;148;p19" descr=""/>
          <p:cNvPicPr/>
          <p:nvPr/>
        </p:nvPicPr>
        <p:blipFill>
          <a:blip r:embed="rId4"/>
          <a:stretch/>
        </p:blipFill>
        <p:spPr>
          <a:xfrm>
            <a:off x="531000" y="1751040"/>
            <a:ext cx="6463440" cy="3079440"/>
          </a:xfrm>
          <a:prstGeom prst="rect">
            <a:avLst/>
          </a:prstGeom>
          <a:noFill/>
          <a:ln w="0">
            <a:noFill/>
          </a:ln>
        </p:spPr>
      </p:pic>
      <p:sp>
        <p:nvSpPr>
          <p:cNvPr id="97" name="Google Shape;137;p18"/>
          <p:cNvSpPr/>
          <p:nvPr/>
        </p:nvSpPr>
        <p:spPr>
          <a:xfrm>
            <a:off x="6917400" y="4831920"/>
            <a:ext cx="4264200" cy="41256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Геометрия искажения траектории</a:t>
            </a:r>
            <a:endParaRPr b="0" lang="ru-RU" sz="1800" strike="noStrike" u="none">
              <a:solidFill>
                <a:srgbClr val="000000"/>
              </a:solidFill>
              <a:effectLst/>
              <a:uFillTx/>
              <a:latin typeface="Arial"/>
            </a:endParaRPr>
          </a:p>
        </p:txBody>
      </p:sp>
      <p:sp>
        <p:nvSpPr>
          <p:cNvPr id="98"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2154FE06-52CF-4B86-887F-21347DC4F474}"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Google Shape;112;p16"/>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1</a:t>
            </a:r>
            <a:endParaRPr b="0" lang="ru-RU" sz="2800" strike="noStrike" u="none">
              <a:solidFill>
                <a:srgbClr val="000000"/>
              </a:solidFill>
              <a:effectLst/>
              <a:uFillTx/>
              <a:latin typeface="Arial"/>
            </a:endParaRPr>
          </a:p>
        </p:txBody>
      </p:sp>
      <p:pic>
        <p:nvPicPr>
          <p:cNvPr id="100" name="Google Shape;113;p16" descr=""/>
          <p:cNvPicPr/>
          <p:nvPr/>
        </p:nvPicPr>
        <p:blipFill>
          <a:blip r:embed="rId1"/>
          <a:stretch/>
        </p:blipFill>
        <p:spPr>
          <a:xfrm>
            <a:off x="10112760" y="-176760"/>
            <a:ext cx="2139120" cy="1444680"/>
          </a:xfrm>
          <a:prstGeom prst="rect">
            <a:avLst/>
          </a:prstGeom>
          <a:noFill/>
          <a:ln w="0">
            <a:noFill/>
          </a:ln>
        </p:spPr>
      </p:pic>
      <p:pic>
        <p:nvPicPr>
          <p:cNvPr id="101" name="Google Shape;114;p16" descr=""/>
          <p:cNvPicPr/>
          <p:nvPr/>
        </p:nvPicPr>
        <p:blipFill>
          <a:blip r:embed="rId2"/>
          <a:stretch/>
        </p:blipFill>
        <p:spPr>
          <a:xfrm>
            <a:off x="290520" y="318960"/>
            <a:ext cx="1383840" cy="471960"/>
          </a:xfrm>
          <a:prstGeom prst="rect">
            <a:avLst/>
          </a:prstGeom>
          <a:noFill/>
          <a:ln w="0">
            <a:noFill/>
          </a:ln>
        </p:spPr>
      </p:pic>
      <p:sp>
        <p:nvSpPr>
          <p:cNvPr id="102" name="Google Shape;115;p16"/>
          <p:cNvSpPr/>
          <p:nvPr/>
        </p:nvSpPr>
        <p:spPr>
          <a:xfrm>
            <a:off x="77040" y="1791000"/>
            <a:ext cx="3860280" cy="3454560"/>
          </a:xfrm>
          <a:prstGeom prst="rect">
            <a:avLst/>
          </a:prstGeom>
          <a:blipFill rotWithShape="0">
            <a:blip r:embed="rId3"/>
            <a:srcRect/>
            <a:stretch/>
          </a:blipFill>
          <a:ln w="0">
            <a:noFill/>
          </a:ln>
        </p:spPr>
        <p:style>
          <a:lnRef idx="0"/>
          <a:fillRef idx="0"/>
          <a:effectRef idx="0"/>
          <a:fontRef idx="minor"/>
        </p:style>
        <p:txBody>
          <a:bodyPr lIns="90000" rIns="90000" tIns="46800" bIns="46800" anchor="ctr" anchorCtr="1">
            <a:noAutofit/>
          </a:bodyPr>
          <a:p>
            <a:pPr algn="ctr" defTabSz="914400">
              <a:lnSpc>
                <a:spcPct val="100000"/>
              </a:lnSpc>
              <a:tabLst>
                <a:tab algn="l" pos="0"/>
              </a:tabLst>
            </a:pPr>
            <a:endParaRPr b="0" lang="ru-RU" sz="1400" strike="noStrike" u="none">
              <a:solidFill>
                <a:srgbClr val="000000"/>
              </a:solidFill>
              <a:effectLst/>
              <a:uFillTx/>
              <a:latin typeface="Arial"/>
            </a:endParaRPr>
          </a:p>
        </p:txBody>
      </p:sp>
      <p:sp>
        <p:nvSpPr>
          <p:cNvPr id="103" name="Google Shape;116;p16"/>
          <p:cNvSpPr/>
          <p:nvPr/>
        </p:nvSpPr>
        <p:spPr>
          <a:xfrm>
            <a:off x="4148280" y="1795320"/>
            <a:ext cx="3860280" cy="3445920"/>
          </a:xfrm>
          <a:prstGeom prst="rect">
            <a:avLst/>
          </a:prstGeom>
          <a:blipFill rotWithShape="0">
            <a:blip r:embed="rId4"/>
            <a:srcRect/>
            <a:stretch/>
          </a:blipFill>
          <a:ln w="0">
            <a:noFill/>
          </a:ln>
        </p:spPr>
        <p:style>
          <a:lnRef idx="0"/>
          <a:fillRef idx="0"/>
          <a:effectRef idx="0"/>
          <a:fontRef idx="minor"/>
        </p:style>
        <p:txBody>
          <a:bodyPr lIns="90000" rIns="90000" tIns="46800" bIns="46800" anchor="ctr" anchorCtr="1">
            <a:noAutofit/>
          </a:bodyPr>
          <a:p>
            <a:pPr algn="ctr" defTabSz="914400">
              <a:lnSpc>
                <a:spcPct val="100000"/>
              </a:lnSpc>
              <a:tabLst>
                <a:tab algn="l" pos="0"/>
              </a:tabLst>
            </a:pPr>
            <a:endParaRPr b="0" lang="ru-RU" sz="1400" strike="noStrike" u="none">
              <a:solidFill>
                <a:srgbClr val="000000"/>
              </a:solidFill>
              <a:effectLst/>
              <a:uFillTx/>
              <a:latin typeface="Arial"/>
            </a:endParaRPr>
          </a:p>
        </p:txBody>
      </p:sp>
      <p:pic>
        <p:nvPicPr>
          <p:cNvPr id="104" name="Google Shape;117;p16" descr=""/>
          <p:cNvPicPr/>
          <p:nvPr/>
        </p:nvPicPr>
        <p:blipFill>
          <a:blip r:embed="rId5"/>
          <a:stretch/>
        </p:blipFill>
        <p:spPr>
          <a:xfrm>
            <a:off x="8295480" y="1795320"/>
            <a:ext cx="3860280" cy="3445560"/>
          </a:xfrm>
          <a:prstGeom prst="rect">
            <a:avLst/>
          </a:prstGeom>
          <a:noFill/>
          <a:ln w="0">
            <a:noFill/>
          </a:ln>
        </p:spPr>
      </p:pic>
      <p:sp>
        <p:nvSpPr>
          <p:cNvPr id="105" name="Google Shape;118;p16"/>
          <p:cNvSpPr/>
          <p:nvPr/>
        </p:nvSpPr>
        <p:spPr>
          <a:xfrm>
            <a:off x="580680" y="1166040"/>
            <a:ext cx="2853360" cy="47196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en-US" sz="2000" strike="noStrike" u="none">
                <a:solidFill>
                  <a:schemeClr val="dk1"/>
                </a:solidFill>
                <a:effectLst/>
                <a:uFillTx/>
                <a:latin typeface="Times New Roman"/>
                <a:ea typeface="Times New Roman"/>
              </a:rPr>
              <a:t>Без компенсации</a:t>
            </a:r>
            <a:endParaRPr b="0" lang="ru-RU" sz="2000" strike="noStrike" u="none">
              <a:solidFill>
                <a:srgbClr val="000000"/>
              </a:solidFill>
              <a:effectLst/>
              <a:uFillTx/>
              <a:latin typeface="Arial"/>
            </a:endParaRPr>
          </a:p>
        </p:txBody>
      </p:sp>
      <p:sp>
        <p:nvSpPr>
          <p:cNvPr id="106" name="Google Shape;119;p16"/>
          <p:cNvSpPr/>
          <p:nvPr/>
        </p:nvSpPr>
        <p:spPr>
          <a:xfrm>
            <a:off x="4668480" y="1168200"/>
            <a:ext cx="2853360" cy="47196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ru-RU" sz="2000" strike="noStrike" u="none">
                <a:solidFill>
                  <a:schemeClr val="dk1"/>
                </a:solidFill>
                <a:effectLst/>
                <a:uFillTx/>
                <a:latin typeface="Times New Roman"/>
                <a:ea typeface="Times New Roman"/>
              </a:rPr>
              <a:t>Базовый</a:t>
            </a:r>
            <a:r>
              <a:rPr b="1" lang="en-US" sz="2000" strike="noStrike" u="none">
                <a:solidFill>
                  <a:schemeClr val="dk1"/>
                </a:solidFill>
                <a:effectLst/>
                <a:uFillTx/>
                <a:latin typeface="Times New Roman"/>
                <a:ea typeface="Times New Roman"/>
              </a:rPr>
              <a:t> метод</a:t>
            </a:r>
            <a:endParaRPr b="0" lang="ru-RU" sz="2000" strike="noStrike" u="none">
              <a:solidFill>
                <a:srgbClr val="000000"/>
              </a:solidFill>
              <a:effectLst/>
              <a:uFillTx/>
              <a:latin typeface="Arial"/>
            </a:endParaRPr>
          </a:p>
        </p:txBody>
      </p:sp>
      <p:sp>
        <p:nvSpPr>
          <p:cNvPr id="107" name="Google Shape;120;p16"/>
          <p:cNvSpPr/>
          <p:nvPr/>
        </p:nvSpPr>
        <p:spPr>
          <a:xfrm>
            <a:off x="8756280" y="1168200"/>
            <a:ext cx="2853360" cy="47196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ru-RU" sz="2000" strike="noStrike" u="none">
                <a:solidFill>
                  <a:schemeClr val="dk1"/>
                </a:solidFill>
                <a:effectLst/>
                <a:uFillTx/>
                <a:latin typeface="Times New Roman"/>
                <a:ea typeface="Times New Roman"/>
              </a:rPr>
              <a:t>Приближённый</a:t>
            </a:r>
            <a:r>
              <a:rPr b="1" lang="en-US" sz="2000" strike="noStrike" u="none">
                <a:solidFill>
                  <a:schemeClr val="dk1"/>
                </a:solidFill>
                <a:effectLst/>
                <a:uFillTx/>
                <a:latin typeface="Times New Roman"/>
                <a:ea typeface="Times New Roman"/>
              </a:rPr>
              <a:t> метод</a:t>
            </a:r>
            <a:endParaRPr b="0" lang="ru-RU" sz="2000" strike="noStrike" u="none">
              <a:solidFill>
                <a:srgbClr val="000000"/>
              </a:solidFill>
              <a:effectLst/>
              <a:uFillTx/>
              <a:latin typeface="Arial"/>
            </a:endParaRPr>
          </a:p>
        </p:txBody>
      </p:sp>
      <p:sp>
        <p:nvSpPr>
          <p:cNvPr id="108"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9D0FCD43-6380-4C8F-8B98-009535BF44E2}"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Google Shape;133;p18"/>
          <p:cNvSpPr/>
          <p:nvPr/>
        </p:nvSpPr>
        <p:spPr>
          <a:xfrm>
            <a:off x="2697840" y="183960"/>
            <a:ext cx="7086960" cy="8290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2</a:t>
            </a:r>
            <a:endParaRPr b="0" lang="ru-RU" sz="2800" strike="noStrike" u="none">
              <a:solidFill>
                <a:srgbClr val="000000"/>
              </a:solidFill>
              <a:effectLst/>
              <a:uFillTx/>
              <a:latin typeface="Arial"/>
            </a:endParaRPr>
          </a:p>
        </p:txBody>
      </p:sp>
      <p:pic>
        <p:nvPicPr>
          <p:cNvPr id="110" name="Google Shape;134;p18" descr=""/>
          <p:cNvPicPr/>
          <p:nvPr/>
        </p:nvPicPr>
        <p:blipFill>
          <a:blip r:embed="rId1"/>
          <a:stretch/>
        </p:blipFill>
        <p:spPr>
          <a:xfrm>
            <a:off x="10112760" y="-176760"/>
            <a:ext cx="2139120" cy="1444680"/>
          </a:xfrm>
          <a:prstGeom prst="rect">
            <a:avLst/>
          </a:prstGeom>
          <a:noFill/>
          <a:ln w="0">
            <a:noFill/>
          </a:ln>
        </p:spPr>
      </p:pic>
      <p:pic>
        <p:nvPicPr>
          <p:cNvPr id="111" name="Google Shape;135;p18" descr=""/>
          <p:cNvPicPr/>
          <p:nvPr/>
        </p:nvPicPr>
        <p:blipFill>
          <a:blip r:embed="rId2"/>
          <a:stretch/>
        </p:blipFill>
        <p:spPr>
          <a:xfrm>
            <a:off x="290520" y="318960"/>
            <a:ext cx="1383840" cy="471960"/>
          </a:xfrm>
          <a:prstGeom prst="rect">
            <a:avLst/>
          </a:prstGeom>
          <a:noFill/>
          <a:ln w="0">
            <a:noFill/>
          </a:ln>
        </p:spPr>
      </p:pic>
      <p:sp>
        <p:nvSpPr>
          <p:cNvPr id="112" name="Google Shape;136;p18"/>
          <p:cNvSpPr/>
          <p:nvPr/>
        </p:nvSpPr>
        <p:spPr>
          <a:xfrm>
            <a:off x="102240" y="587412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en-US" sz="1800" strike="noStrike" u="none">
                <a:solidFill>
                  <a:schemeClr val="dk1"/>
                </a:solidFill>
                <a:effectLst/>
                <a:uFillTx/>
                <a:latin typeface="Calibri"/>
                <a:ea typeface="Calibri"/>
              </a:rPr>
              <a:t>Блок-схема модели</a:t>
            </a:r>
            <a:endParaRPr b="0" lang="ru-RU" sz="1800" strike="noStrike" u="none">
              <a:solidFill>
                <a:srgbClr val="000000"/>
              </a:solidFill>
              <a:effectLst/>
              <a:uFillTx/>
              <a:latin typeface="Arial"/>
            </a:endParaRPr>
          </a:p>
        </p:txBody>
      </p:sp>
      <p:sp>
        <p:nvSpPr>
          <p:cNvPr id="113" name="Google Shape;137;p18"/>
          <p:cNvSpPr/>
          <p:nvPr/>
        </p:nvSpPr>
        <p:spPr>
          <a:xfrm>
            <a:off x="6711840" y="5874120"/>
            <a:ext cx="2594160" cy="3146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Геометрия модели</a:t>
            </a:r>
            <a:endParaRPr b="0" lang="ru-RU" sz="1800" strike="noStrike" u="none">
              <a:solidFill>
                <a:srgbClr val="000000"/>
              </a:solidFill>
              <a:effectLst/>
              <a:uFillTx/>
              <a:latin typeface="Arial"/>
            </a:endParaRPr>
          </a:p>
        </p:txBody>
      </p:sp>
      <p:pic>
        <p:nvPicPr>
          <p:cNvPr id="114" name="Рисунок 1" descr=""/>
          <p:cNvPicPr/>
          <p:nvPr/>
        </p:nvPicPr>
        <p:blipFill>
          <a:blip r:embed="rId3"/>
          <a:stretch/>
        </p:blipFill>
        <p:spPr>
          <a:xfrm>
            <a:off x="0" y="1095480"/>
            <a:ext cx="6780240" cy="4774680"/>
          </a:xfrm>
          <a:prstGeom prst="rect">
            <a:avLst/>
          </a:prstGeom>
          <a:noFill/>
          <a:ln w="0">
            <a:noFill/>
          </a:ln>
        </p:spPr>
      </p:pic>
      <p:sp>
        <p:nvSpPr>
          <p:cNvPr id="115" name=""/>
          <p:cNvSpPr/>
          <p:nvPr/>
        </p:nvSpPr>
        <p:spPr>
          <a:xfrm>
            <a:off x="11700000" y="6233040"/>
            <a:ext cx="1314000" cy="428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BF8F5D6D-B6AF-4A23-A512-7270A77E8F8D}"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16" name="" descr=""/>
          <p:cNvPicPr/>
          <p:nvPr/>
        </p:nvPicPr>
        <p:blipFill>
          <a:blip r:embed="rId4"/>
          <a:stretch/>
        </p:blipFill>
        <p:spPr>
          <a:xfrm>
            <a:off x="6781320" y="1696680"/>
            <a:ext cx="5179320" cy="406224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696</TotalTime>
  <Application>LibreOffice/25.2.2.2$Windows_X86_64 LibreOffice_project/7370d4be9e3cf6031a51beef54ff3bda878e3fac</Application>
  <AppVersion>15.0000</AppVersion>
  <Words>711</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ru-RU</dc:language>
  <cp:lastModifiedBy/>
  <cp:lastPrinted>2025-04-01T01:38:08Z</cp:lastPrinted>
  <dcterms:modified xsi:type="dcterms:W3CDTF">2025-06-16T03:55:14Z</dcterms:modified>
  <cp:revision>68</cp:revision>
  <dc:subject/>
  <dc:title>Выпускная квалификационная работа  по направлению подготовки бакалавров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16</vt:i4>
  </property>
</Properties>
</file>